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60" r:id="rId3"/>
    <p:sldId id="259" r:id="rId4"/>
    <p:sldId id="261" r:id="rId5"/>
    <p:sldId id="262" r:id="rId6"/>
    <p:sldId id="263" r:id="rId7"/>
    <p:sldId id="276" r:id="rId8"/>
    <p:sldId id="264" r:id="rId9"/>
    <p:sldId id="277" r:id="rId10"/>
    <p:sldId id="279" r:id="rId11"/>
    <p:sldId id="278" r:id="rId12"/>
    <p:sldId id="270" r:id="rId13"/>
    <p:sldId id="271" r:id="rId14"/>
    <p:sldId id="280" r:id="rId15"/>
    <p:sldId id="281" r:id="rId16"/>
    <p:sldId id="272" r:id="rId17"/>
    <p:sldId id="273" r:id="rId18"/>
    <p:sldId id="282" r:id="rId19"/>
    <p:sldId id="283" r:id="rId20"/>
    <p:sldId id="274" r:id="rId21"/>
    <p:sldId id="275" r:id="rId22"/>
    <p:sldId id="265" r:id="rId23"/>
    <p:sldId id="267" r:id="rId24"/>
    <p:sldId id="268" r:id="rId25"/>
    <p:sldId id="269" r:id="rId26"/>
    <p:sldId id="266" r:id="rId27"/>
  </p:sldIdLst>
  <p:sldSz cx="9144000" cy="6858000" type="screen4x3"/>
  <p:notesSz cx="6858000" cy="9144000"/>
  <p:embeddedFontLst>
    <p:embeddedFont>
      <p:font typeface="MaidenWord" panose="00000400000000000000" pitchFamily="2" charset="0"/>
      <p:regular r:id="rId28"/>
    </p:embeddedFont>
    <p:embeddedFont>
      <p:font typeface="Arial Black" panose="020B0A04020102090204" pitchFamily="34" charset="0"/>
      <p:bold r:id="rId29"/>
      <p:italic r:id="rId30"/>
    </p:embeddedFont>
    <p:embeddedFont>
      <p:font typeface="Mitzvah"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B6414"/>
    <a:srgbClr val="B67D16"/>
    <a:srgbClr val="CC3300"/>
    <a:srgbClr val="996600"/>
    <a:srgbClr val="EAD536"/>
    <a:srgbClr val="BC921A"/>
    <a:srgbClr val="993300"/>
    <a:srgbClr val="7A0029"/>
    <a:srgbClr val="D59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593" autoAdjust="0"/>
    <p:restoredTop sz="94660"/>
  </p:normalViewPr>
  <p:slideViewPr>
    <p:cSldViewPr>
      <p:cViewPr>
        <p:scale>
          <a:sx n="69" d="100"/>
          <a:sy n="69" d="100"/>
        </p:scale>
        <p:origin x="432" y="-192"/>
      </p:cViewPr>
      <p:guideLst/>
    </p:cSldViewPr>
  </p:slideViewPr>
  <p:notesTextViewPr>
    <p:cViewPr>
      <p:scale>
        <a:sx n="1" d="1"/>
        <a:sy n="1" d="1"/>
      </p:scale>
      <p:origin x="0" y="0"/>
    </p:cViewPr>
  </p:notesTextViewPr>
  <p:sorterViewPr>
    <p:cViewPr>
      <p:scale>
        <a:sx n="100" d="100"/>
        <a:sy n="100" d="100"/>
      </p:scale>
      <p:origin x="0" y="-6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EFEEE1-9A8B-41A4-A0AC-A6728E83198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347730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EFEEE1-9A8B-41A4-A0AC-A6728E83198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30883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EFEEE1-9A8B-41A4-A0AC-A6728E83198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50298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EFEEE1-9A8B-41A4-A0AC-A6728E83198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11509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FEEE1-9A8B-41A4-A0AC-A6728E83198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17217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EFEEE1-9A8B-41A4-A0AC-A6728E83198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311014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EFEEE1-9A8B-41A4-A0AC-A6728E83198B}"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60518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EFEEE1-9A8B-41A4-A0AC-A6728E83198B}"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324346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FEEE1-9A8B-41A4-A0AC-A6728E83198B}"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250736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FEEE1-9A8B-41A4-A0AC-A6728E83198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394131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FEEE1-9A8B-41A4-A0AC-A6728E83198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44CA5-C627-401D-8751-711D27FB2AEE}" type="slidenum">
              <a:rPr lang="en-US" smtClean="0"/>
              <a:t>‹#›</a:t>
            </a:fld>
            <a:endParaRPr lang="en-US"/>
          </a:p>
        </p:txBody>
      </p:sp>
    </p:spTree>
    <p:extLst>
      <p:ext uri="{BB962C8B-B14F-4D97-AF65-F5344CB8AC3E}">
        <p14:creationId xmlns:p14="http://schemas.microsoft.com/office/powerpoint/2010/main" val="37138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FEEE1-9A8B-41A4-A0AC-A6728E83198B}" type="datetimeFigureOut">
              <a:rPr lang="en-US" smtClean="0"/>
              <a:t>1/21/2015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44CA5-C627-401D-8751-711D27FB2AEE}" type="slidenum">
              <a:rPr lang="en-US" smtClean="0"/>
              <a:t>‹#›</a:t>
            </a:fld>
            <a:endParaRPr lang="en-US"/>
          </a:p>
        </p:txBody>
      </p:sp>
    </p:spTree>
    <p:extLst>
      <p:ext uri="{BB962C8B-B14F-4D97-AF65-F5344CB8AC3E}">
        <p14:creationId xmlns:p14="http://schemas.microsoft.com/office/powerpoint/2010/main" val="29672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9" name="Group 8"/>
          <p:cNvGrpSpPr/>
          <p:nvPr/>
        </p:nvGrpSpPr>
        <p:grpSpPr>
          <a:xfrm>
            <a:off x="409005" y="68237"/>
            <a:ext cx="8107197" cy="6789763"/>
            <a:chOff x="409005" y="68237"/>
            <a:chExt cx="8107197" cy="7024295"/>
          </a:xfrm>
          <a:effectLst>
            <a:outerShdw blurRad="152400" dist="381000" dir="2700000" algn="tl" rotWithShape="0">
              <a:prstClr val="black">
                <a:alpha val="25000"/>
              </a:prstClr>
            </a:outerShdw>
          </a:effectLst>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14708" r="8000" b="15108"/>
            <a:stretch/>
          </p:blipFill>
          <p:spPr>
            <a:xfrm>
              <a:off x="409005" y="773946"/>
              <a:ext cx="8107197" cy="5497859"/>
            </a:xfrm>
            <a:prstGeom prst="rect">
              <a:avLst/>
            </a:prstGeom>
            <a:effectLst>
              <a:softEdge rad="63500"/>
            </a:effectLst>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6221307" y="5837484"/>
              <a:ext cx="2210364" cy="223520"/>
            </a:xfrm>
            <a:prstGeom prst="rect">
              <a:avLst/>
            </a:prstGeom>
          </p:spPr>
        </p:pic>
      </p:grpSp>
      <p:sp>
        <p:nvSpPr>
          <p:cNvPr id="10" name="TextBox 9"/>
          <p:cNvSpPr txBox="1"/>
          <p:nvPr/>
        </p:nvSpPr>
        <p:spPr>
          <a:xfrm>
            <a:off x="2769489" y="2133428"/>
            <a:ext cx="3497190" cy="1569660"/>
          </a:xfrm>
          <a:prstGeom prst="rect">
            <a:avLst/>
          </a:prstGeom>
          <a:noFill/>
        </p:spPr>
        <p:txBody>
          <a:bodyPr wrap="square" rtlCol="0">
            <a:prstTxWarp prst="textInflateTop">
              <a:avLst/>
            </a:prstTxWarp>
            <a:spAutoFit/>
            <a:scene3d>
              <a:camera prst="orthographicFront"/>
              <a:lightRig rig="threePt" dir="t"/>
            </a:scene3d>
            <a:sp3d extrusionH="171450" contourW="12700">
              <a:extrusionClr>
                <a:schemeClr val="bg2"/>
              </a:extrusionClr>
              <a:contourClr>
                <a:srgbClr val="996600"/>
              </a:contourClr>
            </a:sp3d>
          </a:bodyPr>
          <a:lstStyle/>
          <a:p>
            <a:pPr algn="ctr"/>
            <a:r>
              <a:rPr lang="en-US" sz="8000" b="1" dirty="0" smtClean="0">
                <a:ln>
                  <a:solidFill>
                    <a:srgbClr val="000000"/>
                  </a:solidFill>
                </a:ln>
                <a:solidFill>
                  <a:srgbClr val="EAD536"/>
                </a:solidFill>
                <a:effectLst>
                  <a:glow rad="254000">
                    <a:srgbClr val="996600">
                      <a:alpha val="50000"/>
                    </a:srgbClr>
                  </a:glow>
                  <a:reflection blurRad="6350" stA="55000" endA="50" endPos="85000" dir="5400000" sy="-100000" algn="bl" rotWithShape="0"/>
                </a:effectLst>
                <a:latin typeface="Mitzvah" pitchFamily="2" charset="0"/>
              </a:rPr>
              <a:t>2 Kings</a:t>
            </a:r>
            <a:endParaRPr lang="en-US" sz="8000" b="1" dirty="0">
              <a:ln>
                <a:solidFill>
                  <a:srgbClr val="000000"/>
                </a:solidFill>
              </a:ln>
              <a:solidFill>
                <a:srgbClr val="EAD536"/>
              </a:solidFill>
              <a:effectLst>
                <a:glow rad="254000">
                  <a:srgbClr val="996600">
                    <a:alpha val="50000"/>
                  </a:srgbClr>
                </a:glow>
                <a:reflection blurRad="6350" stA="55000" endA="50" endPos="85000" dir="5400000" sy="-100000" algn="bl" rotWithShape="0"/>
              </a:effectLst>
              <a:latin typeface="Mitzvah" pitchFamily="2" charset="0"/>
            </a:endParaRPr>
          </a:p>
        </p:txBody>
      </p:sp>
      <p:sp>
        <p:nvSpPr>
          <p:cNvPr id="11" name="TextBox 10"/>
          <p:cNvSpPr txBox="1"/>
          <p:nvPr/>
        </p:nvSpPr>
        <p:spPr>
          <a:xfrm>
            <a:off x="2690885" y="3843699"/>
            <a:ext cx="3592726" cy="1107996"/>
          </a:xfrm>
          <a:prstGeom prst="rect">
            <a:avLst/>
          </a:prstGeom>
          <a:noFill/>
        </p:spPr>
        <p:txBody>
          <a:bodyPr wrap="square" rtlCol="0">
            <a:spAutoFit/>
            <a:scene3d>
              <a:camera prst="orthographicFront"/>
              <a:lightRig rig="threePt" dir="t"/>
            </a:scene3d>
            <a:sp3d extrusionH="171450" contourW="12700">
              <a:extrusionClr>
                <a:schemeClr val="bg2"/>
              </a:extrusionClr>
              <a:contourClr>
                <a:srgbClr val="996600"/>
              </a:contourClr>
            </a:sp3d>
          </a:bodyPr>
          <a:lstStyle/>
          <a:p>
            <a:pPr algn="ctr"/>
            <a:r>
              <a:rPr lang="en-US" sz="6600" b="1" dirty="0" smtClean="0">
                <a:ln>
                  <a:solidFill>
                    <a:srgbClr val="000000"/>
                  </a:solidFill>
                </a:ln>
                <a:solidFill>
                  <a:srgbClr val="EAD536"/>
                </a:solidFill>
                <a:effectLst>
                  <a:glow rad="254000">
                    <a:srgbClr val="996600">
                      <a:alpha val="50000"/>
                    </a:srgbClr>
                  </a:glow>
                  <a:reflection blurRad="6350" stA="55000" endA="50" endPos="85000" dir="5400000" sy="-100000" algn="bl" rotWithShape="0"/>
                </a:effectLst>
                <a:latin typeface="Mitzvah" pitchFamily="2" charset="0"/>
              </a:rPr>
              <a:t>20-22</a:t>
            </a:r>
            <a:endParaRPr lang="en-US" sz="6600" b="1" dirty="0">
              <a:ln>
                <a:solidFill>
                  <a:srgbClr val="000000"/>
                </a:solidFill>
              </a:ln>
              <a:solidFill>
                <a:srgbClr val="EAD536"/>
              </a:solidFill>
              <a:effectLst>
                <a:glow rad="254000">
                  <a:srgbClr val="996600">
                    <a:alpha val="50000"/>
                  </a:srgbClr>
                </a:glow>
                <a:reflection blurRad="6350" stA="55000" endA="50" endPos="85000" dir="5400000" sy="-100000" algn="bl" rotWithShape="0"/>
              </a:effectLst>
              <a:latin typeface="Mitzvah" pitchFamily="2" charset="0"/>
            </a:endParaRPr>
          </a:p>
        </p:txBody>
      </p:sp>
      <p:pic>
        <p:nvPicPr>
          <p:cNvPr id="13" name="Picture 12"/>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4" name="TextBox 13"/>
          <p:cNvSpPr txBox="1"/>
          <p:nvPr/>
        </p:nvSpPr>
        <p:spPr>
          <a:xfrm>
            <a:off x="2540000" y="502025"/>
            <a:ext cx="4255911" cy="1569660"/>
          </a:xfrm>
          <a:prstGeom prst="rect">
            <a:avLst/>
          </a:prstGeom>
          <a:noFill/>
        </p:spPr>
        <p:txBody>
          <a:bodyPr wrap="square" rtlCol="0">
            <a:spAutoFit/>
          </a:bodyPr>
          <a:lstStyle/>
          <a:p>
            <a:pPr algn="ctr"/>
            <a:r>
              <a:rPr lang="en-US" sz="2400" dirty="0" smtClean="0">
                <a:effectLst>
                  <a:glow rad="228600">
                    <a:schemeClr val="accent4">
                      <a:satMod val="175000"/>
                      <a:alpha val="40000"/>
                    </a:schemeClr>
                  </a:glow>
                </a:effectLst>
                <a:latin typeface="MaidenWord" panose="00000400000000000000" pitchFamily="2" charset="0"/>
              </a:rPr>
              <a:t>A free CD of this message will be available immediately following the service</a:t>
            </a:r>
            <a:endParaRPr lang="en-US" sz="2400" dirty="0">
              <a:effectLst>
                <a:glow rad="228600">
                  <a:schemeClr val="accent4">
                    <a:satMod val="175000"/>
                    <a:alpha val="40000"/>
                  </a:schemeClr>
                </a:glow>
              </a:effectLst>
              <a:latin typeface="MaidenWord" panose="00000400000000000000" pitchFamily="2" charset="0"/>
            </a:endParaRPr>
          </a:p>
        </p:txBody>
      </p:sp>
      <p:sp>
        <p:nvSpPr>
          <p:cNvPr id="15" name="TextBox 14"/>
          <p:cNvSpPr txBox="1"/>
          <p:nvPr/>
        </p:nvSpPr>
        <p:spPr>
          <a:xfrm>
            <a:off x="2432753" y="5587674"/>
            <a:ext cx="4255911" cy="1200329"/>
          </a:xfrm>
          <a:prstGeom prst="rect">
            <a:avLst/>
          </a:prstGeom>
          <a:noFill/>
        </p:spPr>
        <p:txBody>
          <a:bodyPr wrap="square" rtlCol="0">
            <a:spAutoFit/>
          </a:bodyPr>
          <a:lstStyle/>
          <a:p>
            <a:pPr algn="ctr"/>
            <a:r>
              <a:rPr lang="en-US" sz="2400" dirty="0" smtClean="0">
                <a:effectLst>
                  <a:glow rad="228600">
                    <a:schemeClr val="accent4">
                      <a:satMod val="175000"/>
                      <a:alpha val="40000"/>
                    </a:schemeClr>
                  </a:glow>
                </a:effectLst>
                <a:latin typeface="MaidenWord" panose="00000400000000000000" pitchFamily="2" charset="0"/>
              </a:rPr>
              <a:t>A podcast will also be available later this week at calvaryokc.com</a:t>
            </a:r>
            <a:endParaRPr lang="en-US" sz="2400" dirty="0">
              <a:effectLst>
                <a:glow rad="228600">
                  <a:schemeClr val="accent4">
                    <a:satMod val="175000"/>
                    <a:alpha val="40000"/>
                  </a:schemeClr>
                </a:glow>
              </a:effectLst>
              <a:latin typeface="MaidenWord" panose="00000400000000000000" pitchFamily="2" charset="0"/>
            </a:endParaRPr>
          </a:p>
        </p:txBody>
      </p:sp>
    </p:spTree>
    <p:extLst>
      <p:ext uri="{BB962C8B-B14F-4D97-AF65-F5344CB8AC3E}">
        <p14:creationId xmlns:p14="http://schemas.microsoft.com/office/powerpoint/2010/main" val="419677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403187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implored the Lord his God, and humbled himself greatly before the God of his fathers,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prayed to Him; and He received his entreaty, heard his supplication, and brought him back to Jerusalem into his kingdom. Then Manasseh knew that the Lord </a:t>
            </a:r>
            <a:r>
              <a:rPr lang="en-US" sz="3200" i="1" dirty="0">
                <a:solidFill>
                  <a:srgbClr val="FFFF00"/>
                </a:solidFill>
                <a:effectLst>
                  <a:outerShdw blurRad="38100" dist="38100" dir="2700000" algn="tl">
                    <a:srgbClr val="000000">
                      <a:alpha val="43137"/>
                    </a:srgbClr>
                  </a:outerShdw>
                </a:effectLst>
              </a:rPr>
              <a:t>was</a:t>
            </a:r>
            <a:r>
              <a:rPr lang="en-US" sz="3200" dirty="0">
                <a:solidFill>
                  <a:srgbClr val="FFFF00"/>
                </a:solidFill>
                <a:effectLst>
                  <a:outerShdw blurRad="38100" dist="38100" dir="2700000" algn="tl">
                    <a:srgbClr val="000000">
                      <a:alpha val="43137"/>
                    </a:srgbClr>
                  </a:outerShdw>
                </a:effectLst>
              </a:rPr>
              <a:t> God.</a:t>
            </a:r>
            <a:endParaRPr lang="en-US" sz="3200" dirty="0">
              <a:solidFill>
                <a:srgbClr val="FFFF00"/>
              </a:solidFill>
              <a:effectLst>
                <a:outerShdw blurRad="38100" dist="38100" dir="2700000" algn="tl">
                  <a:srgbClr val="000000">
                    <a:alpha val="43137"/>
                  </a:srgbClr>
                </a:outerShdw>
              </a:effectLst>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805183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804842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sp>
        <p:nvSpPr>
          <p:cNvPr id="43" name="Rectangle 42"/>
          <p:cNvSpPr>
            <a:spLocks noChangeArrowheads="1"/>
          </p:cNvSpPr>
          <p:nvPr/>
        </p:nvSpPr>
        <p:spPr bwMode="auto">
          <a:xfrm>
            <a:off x="4562190" y="1066800"/>
            <a:ext cx="303459" cy="3005756"/>
          </a:xfrm>
          <a:prstGeom prst="rect">
            <a:avLst/>
          </a:prstGeom>
          <a:solidFill>
            <a:srgbClr val="FFFF00"/>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sp>
        <p:nvSpPr>
          <p:cNvPr id="40" name="Rectangle 39"/>
          <p:cNvSpPr>
            <a:spLocks noChangeArrowheads="1"/>
          </p:cNvSpPr>
          <p:nvPr/>
        </p:nvSpPr>
        <p:spPr bwMode="auto">
          <a:xfrm>
            <a:off x="4564566" y="4072056"/>
            <a:ext cx="303459" cy="229272"/>
          </a:xfrm>
          <a:prstGeom prst="rect">
            <a:avLst/>
          </a:prstGeom>
          <a:solidFill>
            <a:schemeClr val="bg1"/>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8" name="Text Box 12"/>
          <p:cNvSpPr txBox="1">
            <a:spLocks noChangeArrowheads="1"/>
          </p:cNvSpPr>
          <p:nvPr/>
        </p:nvSpPr>
        <p:spPr bwMode="auto">
          <a:xfrm>
            <a:off x="1120422" y="2492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FFFF00"/>
                </a:solidFill>
                <a:effectLst>
                  <a:outerShdw blurRad="38100" dist="38100" dir="2700000" algn="tl">
                    <a:srgbClr val="000000">
                      <a:alpha val="43137"/>
                    </a:srgbClr>
                  </a:outerShdw>
                </a:effectLst>
              </a:rPr>
              <a:t>Israel</a:t>
            </a:r>
          </a:p>
        </p:txBody>
      </p:sp>
      <p:sp>
        <p:nvSpPr>
          <p:cNvPr id="29" name="Text Box 13"/>
          <p:cNvSpPr txBox="1">
            <a:spLocks noChangeArrowheads="1"/>
          </p:cNvSpPr>
          <p:nvPr/>
        </p:nvSpPr>
        <p:spPr bwMode="auto">
          <a:xfrm>
            <a:off x="5159022" y="24288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chemeClr val="bg1"/>
                </a:solidFill>
                <a:effectLst>
                  <a:outerShdw blurRad="38100" dist="38100" dir="2700000" algn="tl">
                    <a:srgbClr val="000000">
                      <a:alpha val="43137"/>
                    </a:srgbClr>
                  </a:outerShdw>
                </a:effectLst>
              </a:rPr>
              <a:t>Judah</a:t>
            </a:r>
          </a:p>
        </p:txBody>
      </p:sp>
      <p:cxnSp>
        <p:nvCxnSpPr>
          <p:cNvPr id="6" name="Straight Connector 5"/>
          <p:cNvCxnSpPr/>
          <p:nvPr/>
        </p:nvCxnSpPr>
        <p:spPr>
          <a:xfrm>
            <a:off x="1670094" y="361554"/>
            <a:ext cx="1524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670094" y="361554"/>
            <a:ext cx="1524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Box 30"/>
          <p:cNvSpPr txBox="1">
            <a:spLocks noChangeArrowheads="1"/>
          </p:cNvSpPr>
          <p:nvPr/>
        </p:nvSpPr>
        <p:spPr bwMode="auto">
          <a:xfrm>
            <a:off x="4965965" y="2396156"/>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Manasseh, 686-642</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sp>
        <p:nvSpPr>
          <p:cNvPr id="45" name="6-Point Star 44"/>
          <p:cNvSpPr/>
          <p:nvPr/>
        </p:nvSpPr>
        <p:spPr>
          <a:xfrm>
            <a:off x="4551847" y="6020709"/>
            <a:ext cx="228999" cy="343507"/>
          </a:xfrm>
          <a:custGeom>
            <a:avLst/>
            <a:gdLst>
              <a:gd name="connsiteX0" fmla="*/ 0 w 687003"/>
              <a:gd name="connsiteY0" fmla="*/ 171751 h 687003"/>
              <a:gd name="connsiteX1" fmla="*/ 228999 w 687003"/>
              <a:gd name="connsiteY1" fmla="*/ 171748 h 687003"/>
              <a:gd name="connsiteX2" fmla="*/ 343502 w 687003"/>
              <a:gd name="connsiteY2" fmla="*/ 0 h 687003"/>
              <a:gd name="connsiteX3" fmla="*/ 458004 w 687003"/>
              <a:gd name="connsiteY3" fmla="*/ 171748 h 687003"/>
              <a:gd name="connsiteX4" fmla="*/ 687003 w 687003"/>
              <a:gd name="connsiteY4" fmla="*/ 171751 h 687003"/>
              <a:gd name="connsiteX5" fmla="*/ 572506 w 687003"/>
              <a:gd name="connsiteY5" fmla="*/ 343502 h 687003"/>
              <a:gd name="connsiteX6" fmla="*/ 687003 w 687003"/>
              <a:gd name="connsiteY6" fmla="*/ 515252 h 687003"/>
              <a:gd name="connsiteX7" fmla="*/ 458004 w 687003"/>
              <a:gd name="connsiteY7" fmla="*/ 515255 h 687003"/>
              <a:gd name="connsiteX8" fmla="*/ 343502 w 687003"/>
              <a:gd name="connsiteY8" fmla="*/ 687003 h 687003"/>
              <a:gd name="connsiteX9" fmla="*/ 228999 w 687003"/>
              <a:gd name="connsiteY9" fmla="*/ 515255 h 687003"/>
              <a:gd name="connsiteX10" fmla="*/ 0 w 687003"/>
              <a:gd name="connsiteY10" fmla="*/ 515252 h 687003"/>
              <a:gd name="connsiteX11" fmla="*/ 114497 w 687003"/>
              <a:gd name="connsiteY11" fmla="*/ 343502 h 687003"/>
              <a:gd name="connsiteX12" fmla="*/ 0 w 687003"/>
              <a:gd name="connsiteY12" fmla="*/ 171751 h 687003"/>
              <a:gd name="connsiteX0" fmla="*/ 0 w 687003"/>
              <a:gd name="connsiteY0" fmla="*/ 171751 h 687003"/>
              <a:gd name="connsiteX1" fmla="*/ 228999 w 687003"/>
              <a:gd name="connsiteY1" fmla="*/ 171748 h 687003"/>
              <a:gd name="connsiteX2" fmla="*/ 343502 w 687003"/>
              <a:gd name="connsiteY2" fmla="*/ 0 h 687003"/>
              <a:gd name="connsiteX3" fmla="*/ 458004 w 687003"/>
              <a:gd name="connsiteY3" fmla="*/ 171748 h 687003"/>
              <a:gd name="connsiteX4" fmla="*/ 572506 w 687003"/>
              <a:gd name="connsiteY4" fmla="*/ 343502 h 687003"/>
              <a:gd name="connsiteX5" fmla="*/ 687003 w 687003"/>
              <a:gd name="connsiteY5" fmla="*/ 515252 h 687003"/>
              <a:gd name="connsiteX6" fmla="*/ 458004 w 687003"/>
              <a:gd name="connsiteY6" fmla="*/ 515255 h 687003"/>
              <a:gd name="connsiteX7" fmla="*/ 343502 w 687003"/>
              <a:gd name="connsiteY7" fmla="*/ 687003 h 687003"/>
              <a:gd name="connsiteX8" fmla="*/ 228999 w 687003"/>
              <a:gd name="connsiteY8" fmla="*/ 515255 h 687003"/>
              <a:gd name="connsiteX9" fmla="*/ 0 w 687003"/>
              <a:gd name="connsiteY9" fmla="*/ 515252 h 687003"/>
              <a:gd name="connsiteX10" fmla="*/ 114497 w 687003"/>
              <a:gd name="connsiteY10" fmla="*/ 343502 h 687003"/>
              <a:gd name="connsiteX11" fmla="*/ 0 w 687003"/>
              <a:gd name="connsiteY11" fmla="*/ 171751 h 687003"/>
              <a:gd name="connsiteX0" fmla="*/ 0 w 572506"/>
              <a:gd name="connsiteY0" fmla="*/ 171751 h 687003"/>
              <a:gd name="connsiteX1" fmla="*/ 228999 w 572506"/>
              <a:gd name="connsiteY1" fmla="*/ 171748 h 687003"/>
              <a:gd name="connsiteX2" fmla="*/ 343502 w 572506"/>
              <a:gd name="connsiteY2" fmla="*/ 0 h 687003"/>
              <a:gd name="connsiteX3" fmla="*/ 458004 w 572506"/>
              <a:gd name="connsiteY3" fmla="*/ 171748 h 687003"/>
              <a:gd name="connsiteX4" fmla="*/ 572506 w 572506"/>
              <a:gd name="connsiteY4" fmla="*/ 343502 h 687003"/>
              <a:gd name="connsiteX5" fmla="*/ 458004 w 572506"/>
              <a:gd name="connsiteY5" fmla="*/ 515255 h 687003"/>
              <a:gd name="connsiteX6" fmla="*/ 343502 w 572506"/>
              <a:gd name="connsiteY6" fmla="*/ 687003 h 687003"/>
              <a:gd name="connsiteX7" fmla="*/ 228999 w 572506"/>
              <a:gd name="connsiteY7" fmla="*/ 515255 h 687003"/>
              <a:gd name="connsiteX8" fmla="*/ 0 w 572506"/>
              <a:gd name="connsiteY8" fmla="*/ 515252 h 687003"/>
              <a:gd name="connsiteX9" fmla="*/ 114497 w 572506"/>
              <a:gd name="connsiteY9" fmla="*/ 343502 h 687003"/>
              <a:gd name="connsiteX10" fmla="*/ 0 w 572506"/>
              <a:gd name="connsiteY10"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171748 h 687003"/>
              <a:gd name="connsiteX4" fmla="*/ 458004 w 458004"/>
              <a:gd name="connsiteY4" fmla="*/ 515255 h 687003"/>
              <a:gd name="connsiteX5" fmla="*/ 343502 w 458004"/>
              <a:gd name="connsiteY5" fmla="*/ 687003 h 687003"/>
              <a:gd name="connsiteX6" fmla="*/ 228999 w 458004"/>
              <a:gd name="connsiteY6" fmla="*/ 515255 h 687003"/>
              <a:gd name="connsiteX7" fmla="*/ 0 w 458004"/>
              <a:gd name="connsiteY7" fmla="*/ 515252 h 687003"/>
              <a:gd name="connsiteX8" fmla="*/ 114497 w 458004"/>
              <a:gd name="connsiteY8" fmla="*/ 343502 h 687003"/>
              <a:gd name="connsiteX9" fmla="*/ 0 w 458004"/>
              <a:gd name="connsiteY9"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515255 h 687003"/>
              <a:gd name="connsiteX4" fmla="*/ 343502 w 458004"/>
              <a:gd name="connsiteY4" fmla="*/ 687003 h 687003"/>
              <a:gd name="connsiteX5" fmla="*/ 228999 w 458004"/>
              <a:gd name="connsiteY5" fmla="*/ 515255 h 687003"/>
              <a:gd name="connsiteX6" fmla="*/ 0 w 458004"/>
              <a:gd name="connsiteY6" fmla="*/ 515252 h 687003"/>
              <a:gd name="connsiteX7" fmla="*/ 114497 w 458004"/>
              <a:gd name="connsiteY7" fmla="*/ 343502 h 687003"/>
              <a:gd name="connsiteX8" fmla="*/ 0 w 458004"/>
              <a:gd name="connsiteY8" fmla="*/ 171751 h 687003"/>
              <a:gd name="connsiteX0" fmla="*/ 0 w 343502"/>
              <a:gd name="connsiteY0" fmla="*/ 171751 h 687003"/>
              <a:gd name="connsiteX1" fmla="*/ 228999 w 343502"/>
              <a:gd name="connsiteY1" fmla="*/ 171748 h 687003"/>
              <a:gd name="connsiteX2" fmla="*/ 343502 w 343502"/>
              <a:gd name="connsiteY2" fmla="*/ 0 h 687003"/>
              <a:gd name="connsiteX3" fmla="*/ 343502 w 343502"/>
              <a:gd name="connsiteY3" fmla="*/ 687003 h 687003"/>
              <a:gd name="connsiteX4" fmla="*/ 228999 w 343502"/>
              <a:gd name="connsiteY4" fmla="*/ 515255 h 687003"/>
              <a:gd name="connsiteX5" fmla="*/ 0 w 343502"/>
              <a:gd name="connsiteY5" fmla="*/ 515252 h 687003"/>
              <a:gd name="connsiteX6" fmla="*/ 114497 w 343502"/>
              <a:gd name="connsiteY6" fmla="*/ 343502 h 687003"/>
              <a:gd name="connsiteX7" fmla="*/ 0 w 343502"/>
              <a:gd name="connsiteY7" fmla="*/ 171751 h 687003"/>
              <a:gd name="connsiteX0" fmla="*/ 0 w 343502"/>
              <a:gd name="connsiteY0" fmla="*/ 3 h 515255"/>
              <a:gd name="connsiteX1" fmla="*/ 228999 w 343502"/>
              <a:gd name="connsiteY1" fmla="*/ 0 h 515255"/>
              <a:gd name="connsiteX2" fmla="*/ 343502 w 343502"/>
              <a:gd name="connsiteY2" fmla="*/ 515255 h 515255"/>
              <a:gd name="connsiteX3" fmla="*/ 228999 w 343502"/>
              <a:gd name="connsiteY3" fmla="*/ 343507 h 515255"/>
              <a:gd name="connsiteX4" fmla="*/ 0 w 343502"/>
              <a:gd name="connsiteY4" fmla="*/ 343504 h 515255"/>
              <a:gd name="connsiteX5" fmla="*/ 114497 w 343502"/>
              <a:gd name="connsiteY5" fmla="*/ 171754 h 515255"/>
              <a:gd name="connsiteX6" fmla="*/ 0 w 343502"/>
              <a:gd name="connsiteY6" fmla="*/ 3 h 515255"/>
              <a:gd name="connsiteX0" fmla="*/ 0 w 228999"/>
              <a:gd name="connsiteY0" fmla="*/ 3 h 343507"/>
              <a:gd name="connsiteX1" fmla="*/ 228999 w 228999"/>
              <a:gd name="connsiteY1" fmla="*/ 0 h 343507"/>
              <a:gd name="connsiteX2" fmla="*/ 228999 w 228999"/>
              <a:gd name="connsiteY2" fmla="*/ 343507 h 343507"/>
              <a:gd name="connsiteX3" fmla="*/ 0 w 228999"/>
              <a:gd name="connsiteY3" fmla="*/ 343504 h 343507"/>
              <a:gd name="connsiteX4" fmla="*/ 114497 w 228999"/>
              <a:gd name="connsiteY4" fmla="*/ 171754 h 343507"/>
              <a:gd name="connsiteX5" fmla="*/ 0 w 228999"/>
              <a:gd name="connsiteY5" fmla="*/ 3 h 3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99" h="343507">
                <a:moveTo>
                  <a:pt x="0" y="3"/>
                </a:moveTo>
                <a:lnTo>
                  <a:pt x="228999" y="0"/>
                </a:lnTo>
                <a:lnTo>
                  <a:pt x="228999" y="343507"/>
                </a:lnTo>
                <a:lnTo>
                  <a:pt x="0" y="343504"/>
                </a:lnTo>
                <a:lnTo>
                  <a:pt x="114497" y="171754"/>
                </a:lnTo>
                <a:lnTo>
                  <a:pt x="0" y="3"/>
                </a:lnTo>
                <a:close/>
              </a:path>
            </a:pathLst>
          </a:cu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30"/>
          <p:cNvSpPr txBox="1">
            <a:spLocks noChangeArrowheads="1"/>
          </p:cNvSpPr>
          <p:nvPr/>
        </p:nvSpPr>
        <p:spPr bwMode="auto">
          <a:xfrm>
            <a:off x="4964376" y="3967976"/>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Amon, 642-640</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spTree>
    <p:extLst>
      <p:ext uri="{BB962C8B-B14F-4D97-AF65-F5344CB8AC3E}">
        <p14:creationId xmlns:p14="http://schemas.microsoft.com/office/powerpoint/2010/main" val="14271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0" grpId="0" animBg="1"/>
      <p:bldP spid="28" grpId="0"/>
      <p:bldP spid="29" grpId="0"/>
      <p:bldP spid="44" grpId="0"/>
      <p:bldP spid="4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206844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sp>
        <p:nvSpPr>
          <p:cNvPr id="43" name="Rectangle 42"/>
          <p:cNvSpPr>
            <a:spLocks noChangeArrowheads="1"/>
          </p:cNvSpPr>
          <p:nvPr/>
        </p:nvSpPr>
        <p:spPr bwMode="auto">
          <a:xfrm>
            <a:off x="4562190" y="1066800"/>
            <a:ext cx="303459" cy="3005756"/>
          </a:xfrm>
          <a:prstGeom prst="rect">
            <a:avLst/>
          </a:prstGeom>
          <a:solidFill>
            <a:srgbClr val="FFFF00"/>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sp>
        <p:nvSpPr>
          <p:cNvPr id="40" name="Rectangle 39"/>
          <p:cNvSpPr>
            <a:spLocks noChangeArrowheads="1"/>
          </p:cNvSpPr>
          <p:nvPr/>
        </p:nvSpPr>
        <p:spPr bwMode="auto">
          <a:xfrm>
            <a:off x="4564566" y="4072056"/>
            <a:ext cx="303459" cy="229272"/>
          </a:xfrm>
          <a:prstGeom prst="rect">
            <a:avLst/>
          </a:prstGeom>
          <a:solidFill>
            <a:schemeClr val="bg1"/>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8" name="Text Box 12"/>
          <p:cNvSpPr txBox="1">
            <a:spLocks noChangeArrowheads="1"/>
          </p:cNvSpPr>
          <p:nvPr/>
        </p:nvSpPr>
        <p:spPr bwMode="auto">
          <a:xfrm>
            <a:off x="1120422" y="2492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FFFF00"/>
                </a:solidFill>
                <a:effectLst>
                  <a:outerShdw blurRad="38100" dist="38100" dir="2700000" algn="tl">
                    <a:srgbClr val="000000">
                      <a:alpha val="43137"/>
                    </a:srgbClr>
                  </a:outerShdw>
                </a:effectLst>
              </a:rPr>
              <a:t>Israel</a:t>
            </a:r>
          </a:p>
        </p:txBody>
      </p:sp>
      <p:sp>
        <p:nvSpPr>
          <p:cNvPr id="29" name="Text Box 13"/>
          <p:cNvSpPr txBox="1">
            <a:spLocks noChangeArrowheads="1"/>
          </p:cNvSpPr>
          <p:nvPr/>
        </p:nvSpPr>
        <p:spPr bwMode="auto">
          <a:xfrm>
            <a:off x="5159022" y="24288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chemeClr val="bg1"/>
                </a:solidFill>
                <a:effectLst>
                  <a:outerShdw blurRad="38100" dist="38100" dir="2700000" algn="tl">
                    <a:srgbClr val="000000">
                      <a:alpha val="43137"/>
                    </a:srgbClr>
                  </a:outerShdw>
                </a:effectLst>
              </a:rPr>
              <a:t>Judah</a:t>
            </a:r>
          </a:p>
        </p:txBody>
      </p:sp>
      <p:cxnSp>
        <p:nvCxnSpPr>
          <p:cNvPr id="6" name="Straight Connector 5"/>
          <p:cNvCxnSpPr/>
          <p:nvPr/>
        </p:nvCxnSpPr>
        <p:spPr>
          <a:xfrm>
            <a:off x="1670094" y="361554"/>
            <a:ext cx="1524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670094" y="361554"/>
            <a:ext cx="1524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Box 30"/>
          <p:cNvSpPr txBox="1">
            <a:spLocks noChangeArrowheads="1"/>
          </p:cNvSpPr>
          <p:nvPr/>
        </p:nvSpPr>
        <p:spPr bwMode="auto">
          <a:xfrm>
            <a:off x="4965965" y="2396156"/>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Manasseh, 686-642</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sp>
        <p:nvSpPr>
          <p:cNvPr id="27" name="Text Box 30"/>
          <p:cNvSpPr txBox="1">
            <a:spLocks noChangeArrowheads="1"/>
          </p:cNvSpPr>
          <p:nvPr/>
        </p:nvSpPr>
        <p:spPr bwMode="auto">
          <a:xfrm>
            <a:off x="4964376" y="3967976"/>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Amon, 642-640</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sp>
        <p:nvSpPr>
          <p:cNvPr id="31" name="Rectangle 30"/>
          <p:cNvSpPr>
            <a:spLocks noChangeArrowheads="1"/>
          </p:cNvSpPr>
          <p:nvPr/>
        </p:nvSpPr>
        <p:spPr bwMode="auto">
          <a:xfrm>
            <a:off x="4572000" y="4309601"/>
            <a:ext cx="294162" cy="1603646"/>
          </a:xfrm>
          <a:prstGeom prst="rect">
            <a:avLst/>
          </a:prstGeom>
          <a:solidFill>
            <a:srgbClr val="FFFF00"/>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sp>
        <p:nvSpPr>
          <p:cNvPr id="32" name="Text Box 30"/>
          <p:cNvSpPr txBox="1">
            <a:spLocks noChangeArrowheads="1"/>
          </p:cNvSpPr>
          <p:nvPr/>
        </p:nvSpPr>
        <p:spPr bwMode="auto">
          <a:xfrm>
            <a:off x="4960924" y="4796135"/>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Josiah</a:t>
            </a: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 640-629</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sp>
        <p:nvSpPr>
          <p:cNvPr id="33" name="6-Point Star 32"/>
          <p:cNvSpPr/>
          <p:nvPr/>
        </p:nvSpPr>
        <p:spPr>
          <a:xfrm>
            <a:off x="4551848" y="5848961"/>
            <a:ext cx="687003" cy="687003"/>
          </a:xfrm>
          <a:prstGeom prst="star6">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6-Point Star 34"/>
          <p:cNvSpPr/>
          <p:nvPr/>
        </p:nvSpPr>
        <p:spPr>
          <a:xfrm>
            <a:off x="5240500" y="5847485"/>
            <a:ext cx="687003" cy="687003"/>
          </a:xfrm>
          <a:prstGeom prst="star6">
            <a:avLst/>
          </a:prstGeom>
          <a:gradFill flip="none" rotWithShape="1">
            <a:gsLst>
              <a:gs pos="61000">
                <a:schemeClr val="accent1">
                  <a:lumMod val="5000"/>
                  <a:lumOff val="95000"/>
                </a:schemeClr>
              </a:gs>
              <a:gs pos="100000">
                <a:srgbClr val="FFFF00"/>
              </a:gs>
            </a:gsLst>
            <a:lin ang="108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6-Point Star 37"/>
          <p:cNvSpPr/>
          <p:nvPr/>
        </p:nvSpPr>
        <p:spPr>
          <a:xfrm>
            <a:off x="5931115" y="5846773"/>
            <a:ext cx="687003" cy="687003"/>
          </a:xfrm>
          <a:prstGeom prst="star6">
            <a:avLst/>
          </a:prstGeom>
          <a:gradFill>
            <a:gsLst>
              <a:gs pos="43000">
                <a:schemeClr val="accent1">
                  <a:lumMod val="5000"/>
                  <a:lumOff val="95000"/>
                </a:schemeClr>
              </a:gs>
              <a:gs pos="100000">
                <a:srgbClr val="FFFF00"/>
              </a:gs>
            </a:gsLst>
            <a:lin ang="10800000" scaled="1"/>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6626345" y="5848586"/>
            <a:ext cx="687003" cy="687003"/>
          </a:xfrm>
          <a:prstGeom prst="star6">
            <a:avLst/>
          </a:prstGeom>
          <a:gradFill>
            <a:gsLst>
              <a:gs pos="21000">
                <a:schemeClr val="accent1">
                  <a:lumMod val="5000"/>
                  <a:lumOff val="95000"/>
                </a:schemeClr>
              </a:gs>
              <a:gs pos="100000">
                <a:srgbClr val="FFFF00"/>
              </a:gs>
            </a:gsLst>
            <a:lin ang="10800000" scaled="1"/>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3"/>
          <p:cNvSpPr/>
          <p:nvPr/>
        </p:nvSpPr>
        <p:spPr>
          <a:xfrm>
            <a:off x="7326092" y="5851219"/>
            <a:ext cx="458004" cy="687003"/>
          </a:xfrm>
          <a:custGeom>
            <a:avLst/>
            <a:gdLst>
              <a:gd name="connsiteX0" fmla="*/ 0 w 687003"/>
              <a:gd name="connsiteY0" fmla="*/ 171751 h 687003"/>
              <a:gd name="connsiteX1" fmla="*/ 228999 w 687003"/>
              <a:gd name="connsiteY1" fmla="*/ 171748 h 687003"/>
              <a:gd name="connsiteX2" fmla="*/ 343502 w 687003"/>
              <a:gd name="connsiteY2" fmla="*/ 0 h 687003"/>
              <a:gd name="connsiteX3" fmla="*/ 458004 w 687003"/>
              <a:gd name="connsiteY3" fmla="*/ 171748 h 687003"/>
              <a:gd name="connsiteX4" fmla="*/ 687003 w 687003"/>
              <a:gd name="connsiteY4" fmla="*/ 171751 h 687003"/>
              <a:gd name="connsiteX5" fmla="*/ 572506 w 687003"/>
              <a:gd name="connsiteY5" fmla="*/ 343502 h 687003"/>
              <a:gd name="connsiteX6" fmla="*/ 687003 w 687003"/>
              <a:gd name="connsiteY6" fmla="*/ 515252 h 687003"/>
              <a:gd name="connsiteX7" fmla="*/ 458004 w 687003"/>
              <a:gd name="connsiteY7" fmla="*/ 515255 h 687003"/>
              <a:gd name="connsiteX8" fmla="*/ 343502 w 687003"/>
              <a:gd name="connsiteY8" fmla="*/ 687003 h 687003"/>
              <a:gd name="connsiteX9" fmla="*/ 228999 w 687003"/>
              <a:gd name="connsiteY9" fmla="*/ 515255 h 687003"/>
              <a:gd name="connsiteX10" fmla="*/ 0 w 687003"/>
              <a:gd name="connsiteY10" fmla="*/ 515252 h 687003"/>
              <a:gd name="connsiteX11" fmla="*/ 114497 w 687003"/>
              <a:gd name="connsiteY11" fmla="*/ 343502 h 687003"/>
              <a:gd name="connsiteX12" fmla="*/ 0 w 687003"/>
              <a:gd name="connsiteY12" fmla="*/ 171751 h 687003"/>
              <a:gd name="connsiteX0" fmla="*/ 0 w 687003"/>
              <a:gd name="connsiteY0" fmla="*/ 171751 h 687003"/>
              <a:gd name="connsiteX1" fmla="*/ 228999 w 687003"/>
              <a:gd name="connsiteY1" fmla="*/ 171748 h 687003"/>
              <a:gd name="connsiteX2" fmla="*/ 343502 w 687003"/>
              <a:gd name="connsiteY2" fmla="*/ 0 h 687003"/>
              <a:gd name="connsiteX3" fmla="*/ 458004 w 687003"/>
              <a:gd name="connsiteY3" fmla="*/ 171748 h 687003"/>
              <a:gd name="connsiteX4" fmla="*/ 572506 w 687003"/>
              <a:gd name="connsiteY4" fmla="*/ 343502 h 687003"/>
              <a:gd name="connsiteX5" fmla="*/ 687003 w 687003"/>
              <a:gd name="connsiteY5" fmla="*/ 515252 h 687003"/>
              <a:gd name="connsiteX6" fmla="*/ 458004 w 687003"/>
              <a:gd name="connsiteY6" fmla="*/ 515255 h 687003"/>
              <a:gd name="connsiteX7" fmla="*/ 343502 w 687003"/>
              <a:gd name="connsiteY7" fmla="*/ 687003 h 687003"/>
              <a:gd name="connsiteX8" fmla="*/ 228999 w 687003"/>
              <a:gd name="connsiteY8" fmla="*/ 515255 h 687003"/>
              <a:gd name="connsiteX9" fmla="*/ 0 w 687003"/>
              <a:gd name="connsiteY9" fmla="*/ 515252 h 687003"/>
              <a:gd name="connsiteX10" fmla="*/ 114497 w 687003"/>
              <a:gd name="connsiteY10" fmla="*/ 343502 h 687003"/>
              <a:gd name="connsiteX11" fmla="*/ 0 w 687003"/>
              <a:gd name="connsiteY11" fmla="*/ 171751 h 687003"/>
              <a:gd name="connsiteX0" fmla="*/ 0 w 572506"/>
              <a:gd name="connsiteY0" fmla="*/ 171751 h 687003"/>
              <a:gd name="connsiteX1" fmla="*/ 228999 w 572506"/>
              <a:gd name="connsiteY1" fmla="*/ 171748 h 687003"/>
              <a:gd name="connsiteX2" fmla="*/ 343502 w 572506"/>
              <a:gd name="connsiteY2" fmla="*/ 0 h 687003"/>
              <a:gd name="connsiteX3" fmla="*/ 458004 w 572506"/>
              <a:gd name="connsiteY3" fmla="*/ 171748 h 687003"/>
              <a:gd name="connsiteX4" fmla="*/ 572506 w 572506"/>
              <a:gd name="connsiteY4" fmla="*/ 343502 h 687003"/>
              <a:gd name="connsiteX5" fmla="*/ 458004 w 572506"/>
              <a:gd name="connsiteY5" fmla="*/ 515255 h 687003"/>
              <a:gd name="connsiteX6" fmla="*/ 343502 w 572506"/>
              <a:gd name="connsiteY6" fmla="*/ 687003 h 687003"/>
              <a:gd name="connsiteX7" fmla="*/ 228999 w 572506"/>
              <a:gd name="connsiteY7" fmla="*/ 515255 h 687003"/>
              <a:gd name="connsiteX8" fmla="*/ 0 w 572506"/>
              <a:gd name="connsiteY8" fmla="*/ 515252 h 687003"/>
              <a:gd name="connsiteX9" fmla="*/ 114497 w 572506"/>
              <a:gd name="connsiteY9" fmla="*/ 343502 h 687003"/>
              <a:gd name="connsiteX10" fmla="*/ 0 w 572506"/>
              <a:gd name="connsiteY10"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171748 h 687003"/>
              <a:gd name="connsiteX4" fmla="*/ 458004 w 458004"/>
              <a:gd name="connsiteY4" fmla="*/ 515255 h 687003"/>
              <a:gd name="connsiteX5" fmla="*/ 343502 w 458004"/>
              <a:gd name="connsiteY5" fmla="*/ 687003 h 687003"/>
              <a:gd name="connsiteX6" fmla="*/ 228999 w 458004"/>
              <a:gd name="connsiteY6" fmla="*/ 515255 h 687003"/>
              <a:gd name="connsiteX7" fmla="*/ 0 w 458004"/>
              <a:gd name="connsiteY7" fmla="*/ 515252 h 687003"/>
              <a:gd name="connsiteX8" fmla="*/ 114497 w 458004"/>
              <a:gd name="connsiteY8" fmla="*/ 343502 h 687003"/>
              <a:gd name="connsiteX9" fmla="*/ 0 w 458004"/>
              <a:gd name="connsiteY9" fmla="*/ 171751 h 6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04" h="687003">
                <a:moveTo>
                  <a:pt x="0" y="171751"/>
                </a:moveTo>
                <a:lnTo>
                  <a:pt x="228999" y="171748"/>
                </a:lnTo>
                <a:lnTo>
                  <a:pt x="343502" y="0"/>
                </a:lnTo>
                <a:lnTo>
                  <a:pt x="458004" y="171748"/>
                </a:lnTo>
                <a:lnTo>
                  <a:pt x="458004" y="515255"/>
                </a:lnTo>
                <a:lnTo>
                  <a:pt x="343502" y="687003"/>
                </a:lnTo>
                <a:lnTo>
                  <a:pt x="228999" y="515255"/>
                </a:lnTo>
                <a:lnTo>
                  <a:pt x="0" y="515252"/>
                </a:lnTo>
                <a:lnTo>
                  <a:pt x="114497" y="343502"/>
                </a:lnTo>
                <a:lnTo>
                  <a:pt x="0" y="171751"/>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273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1000"/>
                                        <p:tgtEl>
                                          <p:spTgt spid="3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1000"/>
                                        <p:tgtEl>
                                          <p:spTgt spid="35"/>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1000"/>
                                        <p:tgtEl>
                                          <p:spTgt spid="38"/>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1000"/>
                                        <p:tgtEl>
                                          <p:spTgt spid="39"/>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0" grpId="0" animBg="1"/>
      <p:bldP spid="28" grpId="0"/>
      <p:bldP spid="29" grpId="0"/>
      <p:bldP spid="44" grpId="0"/>
      <p:bldP spid="27" grpId="0"/>
      <p:bldP spid="31" grpId="0" animBg="1"/>
      <p:bldP spid="32" grpId="0"/>
      <p:bldP spid="33" grpId="0" animBg="1"/>
      <p:bldP spid="35" grpId="0" animBg="1"/>
      <p:bldP spid="38" grpId="0" animBg="1"/>
      <p:bldP spid="39"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324342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Amos 8:11 ~ </a:t>
            </a:r>
            <a:r>
              <a:rPr lang="en-US" sz="3200" dirty="0">
                <a:solidFill>
                  <a:srgbClr val="FFFF00"/>
                </a:solidFill>
                <a:effectLst>
                  <a:outerShdw blurRad="38100" dist="38100" dir="2700000" algn="tl">
                    <a:srgbClr val="000000">
                      <a:alpha val="43137"/>
                    </a:srgbClr>
                  </a:outerShdw>
                </a:effectLst>
              </a:rPr>
              <a:t>Behold, the days are coming," says the Lord God,</a:t>
            </a:r>
          </a:p>
          <a:p>
            <a:r>
              <a:rPr lang="en-US" sz="3200" dirty="0">
                <a:solidFill>
                  <a:srgbClr val="FFFF00"/>
                </a:solidFill>
                <a:effectLst>
                  <a:outerShdw blurRad="38100" dist="38100" dir="2700000" algn="tl">
                    <a:srgbClr val="000000">
                      <a:alpha val="43137"/>
                    </a:srgbClr>
                  </a:outerShdw>
                </a:effectLst>
              </a:rPr>
              <a:t>"That I will send a famine on the land,</a:t>
            </a:r>
          </a:p>
          <a:p>
            <a:r>
              <a:rPr lang="en-US" sz="3200" dirty="0">
                <a:solidFill>
                  <a:srgbClr val="FFFF00"/>
                </a:solidFill>
                <a:effectLst>
                  <a:outerShdw blurRad="38100" dist="38100" dir="2700000" algn="tl">
                    <a:srgbClr val="000000">
                      <a:alpha val="43137"/>
                    </a:srgbClr>
                  </a:outerShdw>
                </a:effectLst>
              </a:rPr>
              <a:t>Not a famine of bread,</a:t>
            </a:r>
          </a:p>
          <a:p>
            <a:r>
              <a:rPr lang="en-US" sz="3200" dirty="0">
                <a:solidFill>
                  <a:srgbClr val="FFFF00"/>
                </a:solidFill>
                <a:effectLst>
                  <a:outerShdw blurRad="38100" dist="38100" dir="2700000" algn="tl">
                    <a:srgbClr val="000000">
                      <a:alpha val="43137"/>
                    </a:srgbClr>
                  </a:outerShdw>
                </a:effectLst>
              </a:rPr>
              <a:t>Nor a thirst for water,</a:t>
            </a:r>
          </a:p>
          <a:p>
            <a:r>
              <a:rPr lang="en-US" sz="3200" dirty="0">
                <a:solidFill>
                  <a:srgbClr val="FFFF00"/>
                </a:solidFill>
                <a:effectLst>
                  <a:outerShdw blurRad="38100" dist="38100" dir="2700000" algn="tl">
                    <a:srgbClr val="000000">
                      <a:alpha val="43137"/>
                    </a:srgbClr>
                  </a:outerShdw>
                </a:effectLst>
              </a:rPr>
              <a:t>But of hearing the words of the Lord.”</a:t>
            </a: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32701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36488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Hilkiah</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Yahweh is my portion</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0" name="TextBox 19"/>
          <p:cNvSpPr txBox="1"/>
          <p:nvPr/>
        </p:nvSpPr>
        <p:spPr>
          <a:xfrm>
            <a:off x="533400" y="1295400"/>
            <a:ext cx="816655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Achbor</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mouse</a:t>
            </a:r>
            <a:endParaRPr lang="en-US" sz="3200" dirty="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533400" y="1777425"/>
            <a:ext cx="816655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Shaphan</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rock badger</a:t>
            </a:r>
            <a:r>
              <a:rPr lang="en-US" sz="3200" dirty="0">
                <a:effectLst>
                  <a:outerShdw blurRad="38100" dist="38100" dir="2700000" algn="tl">
                    <a:srgbClr val="000000">
                      <a:alpha val="43137"/>
                    </a:srgbClr>
                  </a:outerShdw>
                </a:effectLst>
              </a:rPr>
              <a:t> </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sp>
        <p:nvSpPr>
          <p:cNvPr id="27" name="TextBox 26"/>
          <p:cNvSpPr txBox="1"/>
          <p:nvPr/>
        </p:nvSpPr>
        <p:spPr>
          <a:xfrm>
            <a:off x="546559" y="2310825"/>
            <a:ext cx="816655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Huldah</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weasel</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3020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3244237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646331"/>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MaidenWord" panose="00000400000000000000" pitchFamily="2" charset="0"/>
              </a:rPr>
              <a:t>Same year as Sennacherib’s </a:t>
            </a:r>
            <a:r>
              <a:rPr lang="en-US" sz="3600" dirty="0" err="1" smtClean="0">
                <a:solidFill>
                  <a:schemeClr val="bg1"/>
                </a:solidFill>
                <a:effectLst>
                  <a:outerShdw blurRad="38100" dist="38100" dir="2700000" algn="tl">
                    <a:srgbClr val="000000">
                      <a:alpha val="43137"/>
                    </a:srgbClr>
                  </a:outerShdw>
                </a:effectLst>
                <a:latin typeface="MaidenWord" panose="00000400000000000000" pitchFamily="2" charset="0"/>
              </a:rPr>
              <a:t>seige</a:t>
            </a:r>
            <a:endParaRPr lang="en-US" sz="36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294212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Second Quarter </a:t>
            </a:r>
            <a:r>
              <a:rPr lang="en-US" sz="3200" dirty="0">
                <a:effectLst>
                  <a:outerShdw blurRad="38100" dist="38100" dir="2700000" algn="tl">
                    <a:srgbClr val="000000">
                      <a:alpha val="43137"/>
                    </a:srgbClr>
                  </a:outerShdw>
                </a:effectLst>
              </a:rPr>
              <a:t>~ KJV, </a:t>
            </a:r>
            <a:r>
              <a:rPr lang="en-US" sz="3200" dirty="0">
                <a:solidFill>
                  <a:srgbClr val="FFFF00"/>
                </a:solidFill>
                <a:effectLst>
                  <a:outerShdw blurRad="38100" dist="38100" dir="2700000" algn="tl">
                    <a:srgbClr val="000000">
                      <a:alpha val="43137"/>
                    </a:srgbClr>
                  </a:outerShdw>
                </a:effectLst>
              </a:rPr>
              <a:t>college</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mishneh</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second</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double</a:t>
            </a:r>
            <a:r>
              <a:rPr lang="en-US" sz="3200" dirty="0">
                <a:effectLst>
                  <a:outerShdw blurRad="38100" dist="38100" dir="2700000" algn="tl">
                    <a:srgbClr val="000000">
                      <a:alpha val="43137"/>
                    </a:srgbClr>
                  </a:outerShdw>
                </a:effectLst>
              </a:rPr>
              <a:t>)</a:t>
            </a: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423661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267015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aidenWord" panose="00000400000000000000" pitchFamily="2" charset="0"/>
              </a:rPr>
              <a:t>Faithfulness</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0" name="TextBox 19"/>
          <p:cNvSpPr txBox="1"/>
          <p:nvPr/>
        </p:nvSpPr>
        <p:spPr>
          <a:xfrm>
            <a:off x="533400" y="1295400"/>
            <a:ext cx="8166559" cy="4031873"/>
          </a:xfrm>
          <a:prstGeom prst="rect">
            <a:avLst/>
          </a:prstGeom>
          <a:noFill/>
        </p:spPr>
        <p:txBody>
          <a:bodyPr wrap="square" rtlCol="0">
            <a:spAutoFit/>
          </a:bodyPr>
          <a:lstStyle/>
          <a:p>
            <a:r>
              <a:rPr lang="en-US" sz="3200" dirty="0" smtClean="0"/>
              <a:t>“Keep </a:t>
            </a:r>
            <a:r>
              <a:rPr lang="en-US" sz="3200" dirty="0"/>
              <a:t>about your work that GOD has given you. Do not flinch because the lion roars; do not stop to stone the devil's dogs; do not fool away your time chasing the devil's rabbits. Do your work. Let liars lie, let corporations resolve, let the devil do his worst; but see to it that </a:t>
            </a:r>
            <a:r>
              <a:rPr lang="en-US" sz="3200" dirty="0" smtClean="0"/>
              <a:t>nothing</a:t>
            </a:r>
            <a:endParaRPr lang="en-US" sz="3200" dirty="0"/>
          </a:p>
        </p:txBody>
      </p:sp>
    </p:spTree>
    <p:extLst>
      <p:ext uri="{BB962C8B-B14F-4D97-AF65-F5344CB8AC3E}">
        <p14:creationId xmlns:p14="http://schemas.microsoft.com/office/powerpoint/2010/main" val="219845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aidenWord" panose="00000400000000000000" pitchFamily="2" charset="0"/>
              </a:rPr>
              <a:t>Faithfulness</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0" name="TextBox 19"/>
          <p:cNvSpPr txBox="1"/>
          <p:nvPr/>
        </p:nvSpPr>
        <p:spPr>
          <a:xfrm>
            <a:off x="533400" y="1295400"/>
            <a:ext cx="8166559" cy="4031873"/>
          </a:xfrm>
          <a:prstGeom prst="rect">
            <a:avLst/>
          </a:prstGeom>
          <a:noFill/>
        </p:spPr>
        <p:txBody>
          <a:bodyPr wrap="square" rtlCol="0">
            <a:spAutoFit/>
          </a:bodyPr>
          <a:lstStyle/>
          <a:p>
            <a:r>
              <a:rPr lang="en-US" sz="3200" dirty="0"/>
              <a:t>hinders you from fulfilling the work that GOD has given you</a:t>
            </a:r>
            <a:r>
              <a:rPr lang="en-US" sz="3200" dirty="0" smtClean="0"/>
              <a:t>.</a:t>
            </a:r>
          </a:p>
          <a:p>
            <a:r>
              <a:rPr lang="en-US" sz="3200" dirty="0" smtClean="0"/>
              <a:t>“He </a:t>
            </a:r>
            <a:r>
              <a:rPr lang="en-US" sz="3200" dirty="0"/>
              <a:t>has not commanded you to get rich. He has never bidden you defended you character. He has not set you at work to contradict falsehood about yourself which Satan and his servants may start to peddle. </a:t>
            </a:r>
          </a:p>
        </p:txBody>
      </p:sp>
    </p:spTree>
    <p:extLst>
      <p:ext uri="{BB962C8B-B14F-4D97-AF65-F5344CB8AC3E}">
        <p14:creationId xmlns:p14="http://schemas.microsoft.com/office/powerpoint/2010/main" val="18888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aidenWord" panose="00000400000000000000" pitchFamily="2" charset="0"/>
              </a:rPr>
              <a:t>Faithfulness</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0" name="TextBox 19"/>
          <p:cNvSpPr txBox="1"/>
          <p:nvPr/>
        </p:nvSpPr>
        <p:spPr>
          <a:xfrm>
            <a:off x="533400" y="1295400"/>
            <a:ext cx="8166559" cy="4031873"/>
          </a:xfrm>
          <a:prstGeom prst="rect">
            <a:avLst/>
          </a:prstGeom>
          <a:noFill/>
        </p:spPr>
        <p:txBody>
          <a:bodyPr wrap="square" rtlCol="0">
            <a:spAutoFit/>
          </a:bodyPr>
          <a:lstStyle/>
          <a:p>
            <a:r>
              <a:rPr lang="en-US" sz="3200" dirty="0"/>
              <a:t>If you do those things, you will do nothing else; you will be at work for yourself and not for the LORD.</a:t>
            </a:r>
          </a:p>
          <a:p>
            <a:r>
              <a:rPr lang="en-US" sz="3200" dirty="0" smtClean="0"/>
              <a:t>“Keep </a:t>
            </a:r>
            <a:r>
              <a:rPr lang="en-US" sz="3200" dirty="0"/>
              <a:t>at your work. Let your aim be as steady as a star. You may be assaulted, wronged, insulted, slandered, wounded and rejected of men.  But see to it with </a:t>
            </a:r>
            <a:r>
              <a:rPr lang="en-US" sz="3200" dirty="0" smtClean="0"/>
              <a:t>steadfast</a:t>
            </a:r>
            <a:endParaRPr lang="en-US" sz="3200" dirty="0"/>
          </a:p>
        </p:txBody>
      </p:sp>
    </p:spTree>
    <p:extLst>
      <p:ext uri="{BB962C8B-B14F-4D97-AF65-F5344CB8AC3E}">
        <p14:creationId xmlns:p14="http://schemas.microsoft.com/office/powerpoint/2010/main" val="124621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aidenWord" panose="00000400000000000000" pitchFamily="2" charset="0"/>
              </a:rPr>
              <a:t>Faithfulness</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0" name="TextBox 19"/>
          <p:cNvSpPr txBox="1"/>
          <p:nvPr/>
        </p:nvSpPr>
        <p:spPr>
          <a:xfrm>
            <a:off x="533400" y="1295400"/>
            <a:ext cx="8166559" cy="3046988"/>
          </a:xfrm>
          <a:prstGeom prst="rect">
            <a:avLst/>
          </a:prstGeom>
          <a:noFill/>
        </p:spPr>
        <p:txBody>
          <a:bodyPr wrap="square" rtlCol="0">
            <a:spAutoFit/>
          </a:bodyPr>
          <a:lstStyle/>
          <a:p>
            <a:r>
              <a:rPr lang="en-US" sz="3200" dirty="0"/>
              <a:t>determination, with unfaltering zeal, that you pursue the great purpose of your life and object of your being until at last you can say, </a:t>
            </a:r>
            <a:r>
              <a:rPr lang="en-US" sz="3200" dirty="0" smtClean="0"/>
              <a:t>‘I </a:t>
            </a:r>
            <a:r>
              <a:rPr lang="en-US" sz="3200" dirty="0"/>
              <a:t>have finished the work which Thou </a:t>
            </a:r>
            <a:r>
              <a:rPr lang="en-US" sz="3200" dirty="0" err="1"/>
              <a:t>gavest</a:t>
            </a:r>
            <a:r>
              <a:rPr lang="en-US" sz="3200" dirty="0"/>
              <a:t> me to </a:t>
            </a:r>
            <a:r>
              <a:rPr lang="en-US" sz="3200" dirty="0" smtClean="0"/>
              <a:t>do.’” </a:t>
            </a:r>
            <a:r>
              <a:rPr lang="en-US" sz="3200" dirty="0" smtClean="0">
                <a:solidFill>
                  <a:srgbClr val="FFFF00"/>
                </a:solidFill>
              </a:rPr>
              <a:t>- Anonymous  </a:t>
            </a:r>
            <a:endParaRPr lang="en-US" sz="3200" dirty="0">
              <a:solidFill>
                <a:srgbClr val="FFFF00"/>
              </a:solidFill>
            </a:endParaRPr>
          </a:p>
        </p:txBody>
      </p:sp>
    </p:spTree>
    <p:extLst>
      <p:ext uri="{BB962C8B-B14F-4D97-AF65-F5344CB8AC3E}">
        <p14:creationId xmlns:p14="http://schemas.microsoft.com/office/powerpoint/2010/main" val="19613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21059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185540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pic>
        <p:nvPicPr>
          <p:cNvPr id="2" name="Picture 1"/>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l="25823" t="34103" r="9168" b="6249"/>
          <a:stretch/>
        </p:blipFill>
        <p:spPr>
          <a:xfrm rot="180655">
            <a:off x="836589" y="697462"/>
            <a:ext cx="7192889" cy="4399689"/>
          </a:xfrm>
          <a:prstGeom prst="rect">
            <a:avLst/>
          </a:prstGeom>
          <a:effectLst>
            <a:outerShdw blurRad="127000" dist="254000" dir="2700000" algn="tl" rotWithShape="0">
              <a:prstClr val="black">
                <a:alpha val="35000"/>
              </a:prstClr>
            </a:outerShdw>
          </a:effectLst>
        </p:spPr>
      </p:pic>
      <p:sp>
        <p:nvSpPr>
          <p:cNvPr id="4" name="Freeform 3"/>
          <p:cNvSpPr/>
          <p:nvPr/>
        </p:nvSpPr>
        <p:spPr>
          <a:xfrm>
            <a:off x="3635829" y="2601686"/>
            <a:ext cx="2046514" cy="1317171"/>
          </a:xfrm>
          <a:custGeom>
            <a:avLst/>
            <a:gdLst>
              <a:gd name="connsiteX0" fmla="*/ 2046514 w 2046514"/>
              <a:gd name="connsiteY0" fmla="*/ 250371 h 1317171"/>
              <a:gd name="connsiteX1" fmla="*/ 1817914 w 2046514"/>
              <a:gd name="connsiteY1" fmla="*/ 119743 h 1317171"/>
              <a:gd name="connsiteX2" fmla="*/ 1611085 w 2046514"/>
              <a:gd name="connsiteY2" fmla="*/ 43543 h 1317171"/>
              <a:gd name="connsiteX3" fmla="*/ 1251857 w 2046514"/>
              <a:gd name="connsiteY3" fmla="*/ 0 h 1317171"/>
              <a:gd name="connsiteX4" fmla="*/ 1153885 w 2046514"/>
              <a:gd name="connsiteY4" fmla="*/ 152400 h 1317171"/>
              <a:gd name="connsiteX5" fmla="*/ 1240971 w 2046514"/>
              <a:gd name="connsiteY5" fmla="*/ 402771 h 1317171"/>
              <a:gd name="connsiteX6" fmla="*/ 1055914 w 2046514"/>
              <a:gd name="connsiteY6" fmla="*/ 424543 h 1317171"/>
              <a:gd name="connsiteX7" fmla="*/ 1012371 w 2046514"/>
              <a:gd name="connsiteY7" fmla="*/ 696685 h 1317171"/>
              <a:gd name="connsiteX8" fmla="*/ 1001485 w 2046514"/>
              <a:gd name="connsiteY8" fmla="*/ 849085 h 1317171"/>
              <a:gd name="connsiteX9" fmla="*/ 1055914 w 2046514"/>
              <a:gd name="connsiteY9" fmla="*/ 1001485 h 1317171"/>
              <a:gd name="connsiteX10" fmla="*/ 925285 w 2046514"/>
              <a:gd name="connsiteY10" fmla="*/ 1121228 h 1317171"/>
              <a:gd name="connsiteX11" fmla="*/ 555171 w 2046514"/>
              <a:gd name="connsiteY11" fmla="*/ 979714 h 1317171"/>
              <a:gd name="connsiteX12" fmla="*/ 348342 w 2046514"/>
              <a:gd name="connsiteY12" fmla="*/ 947057 h 1317171"/>
              <a:gd name="connsiteX13" fmla="*/ 174171 w 2046514"/>
              <a:gd name="connsiteY13" fmla="*/ 968828 h 1317171"/>
              <a:gd name="connsiteX14" fmla="*/ 87085 w 2046514"/>
              <a:gd name="connsiteY14" fmla="*/ 1055914 h 1317171"/>
              <a:gd name="connsiteX15" fmla="*/ 0 w 2046514"/>
              <a:gd name="connsiteY15" fmla="*/ 1143000 h 1317171"/>
              <a:gd name="connsiteX16" fmla="*/ 97971 w 2046514"/>
              <a:gd name="connsiteY16" fmla="*/ 1317171 h 13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6514" h="1317171">
                <a:moveTo>
                  <a:pt x="2046514" y="250371"/>
                </a:moveTo>
                <a:lnTo>
                  <a:pt x="1817914" y="119743"/>
                </a:lnTo>
                <a:lnTo>
                  <a:pt x="1611085" y="43543"/>
                </a:lnTo>
                <a:lnTo>
                  <a:pt x="1251857" y="0"/>
                </a:lnTo>
                <a:lnTo>
                  <a:pt x="1153885" y="152400"/>
                </a:lnTo>
                <a:lnTo>
                  <a:pt x="1240971" y="402771"/>
                </a:lnTo>
                <a:lnTo>
                  <a:pt x="1055914" y="424543"/>
                </a:lnTo>
                <a:lnTo>
                  <a:pt x="1012371" y="696685"/>
                </a:lnTo>
                <a:lnTo>
                  <a:pt x="1001485" y="849085"/>
                </a:lnTo>
                <a:lnTo>
                  <a:pt x="1055914" y="1001485"/>
                </a:lnTo>
                <a:lnTo>
                  <a:pt x="925285" y="1121228"/>
                </a:lnTo>
                <a:lnTo>
                  <a:pt x="555171" y="979714"/>
                </a:lnTo>
                <a:lnTo>
                  <a:pt x="348342" y="947057"/>
                </a:lnTo>
                <a:lnTo>
                  <a:pt x="174171" y="968828"/>
                </a:lnTo>
                <a:lnTo>
                  <a:pt x="87085" y="1055914"/>
                </a:lnTo>
                <a:lnTo>
                  <a:pt x="0" y="1143000"/>
                </a:lnTo>
                <a:lnTo>
                  <a:pt x="97971" y="1317171"/>
                </a:lnTo>
              </a:path>
            </a:pathLst>
          </a:cu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2503" y="2601686"/>
            <a:ext cx="2057400" cy="1200329"/>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latin typeface="MaidenWord" panose="00000400000000000000" pitchFamily="2" charset="0"/>
              </a:rPr>
              <a:t>Gihon Spring</a:t>
            </a:r>
          </a:p>
        </p:txBody>
      </p:sp>
      <p:sp>
        <p:nvSpPr>
          <p:cNvPr id="24" name="TextBox 23"/>
          <p:cNvSpPr txBox="1"/>
          <p:nvPr/>
        </p:nvSpPr>
        <p:spPr>
          <a:xfrm>
            <a:off x="1447800" y="3752671"/>
            <a:ext cx="2057400" cy="1200329"/>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latin typeface="MaidenWord" panose="00000400000000000000" pitchFamily="2" charset="0"/>
              </a:rPr>
              <a:t>Pool of Siloam</a:t>
            </a:r>
          </a:p>
        </p:txBody>
      </p:sp>
      <p:sp>
        <p:nvSpPr>
          <p:cNvPr id="27" name="TextBox 26"/>
          <p:cNvSpPr txBox="1"/>
          <p:nvPr/>
        </p:nvSpPr>
        <p:spPr>
          <a:xfrm>
            <a:off x="6019800" y="609600"/>
            <a:ext cx="2057400" cy="1200329"/>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latin typeface="MaidenWord" panose="00000400000000000000" pitchFamily="2" charset="0"/>
              </a:rPr>
              <a:t>Herod’s Temple</a:t>
            </a:r>
          </a:p>
        </p:txBody>
      </p:sp>
      <p:sp>
        <p:nvSpPr>
          <p:cNvPr id="28" name="TextBox 27"/>
          <p:cNvSpPr txBox="1"/>
          <p:nvPr/>
        </p:nvSpPr>
        <p:spPr>
          <a:xfrm>
            <a:off x="1295400" y="1828800"/>
            <a:ext cx="2855099" cy="1200329"/>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latin typeface="MaidenWord" panose="00000400000000000000" pitchFamily="2" charset="0"/>
              </a:rPr>
              <a:t>Hezekiah’s Tunnel</a:t>
            </a:r>
          </a:p>
        </p:txBody>
      </p:sp>
      <p:cxnSp>
        <p:nvCxnSpPr>
          <p:cNvPr id="6" name="Straight Arrow Connector 5"/>
          <p:cNvCxnSpPr/>
          <p:nvPr/>
        </p:nvCxnSpPr>
        <p:spPr>
          <a:xfrm>
            <a:off x="3811043" y="2514600"/>
            <a:ext cx="760957" cy="45720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7200" y="3810000"/>
            <a:ext cx="25908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aidenWord" panose="00000400000000000000" pitchFamily="2" charset="0"/>
              </a:rPr>
              <a:t>Over 1750’</a:t>
            </a:r>
            <a:endParaRPr lang="en-US" sz="2800" dirty="0" smtClean="0">
              <a:solidFill>
                <a:schemeClr val="bg1"/>
              </a:solidFill>
              <a:effectLst>
                <a:outerShdw blurRad="38100" dist="38100" dir="2700000" algn="tl">
                  <a:srgbClr val="000000">
                    <a:alpha val="43137"/>
                  </a:srgbClr>
                </a:outerShdw>
              </a:effectLst>
              <a:latin typeface="MaidenWord" panose="00000400000000000000" pitchFamily="2" charset="0"/>
            </a:endParaRPr>
          </a:p>
        </p:txBody>
      </p:sp>
    </p:spTree>
    <p:extLst>
      <p:ext uri="{BB962C8B-B14F-4D97-AF65-F5344CB8AC3E}">
        <p14:creationId xmlns:p14="http://schemas.microsoft.com/office/powerpoint/2010/main" val="18735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2000"/>
                                        <p:tgtEl>
                                          <p:spTgt spid="4"/>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P spid="27" grpId="0"/>
      <p:bldP spid="2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313544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sp>
        <p:nvSpPr>
          <p:cNvPr id="40" name="Rectangle 39"/>
          <p:cNvSpPr>
            <a:spLocks noChangeArrowheads="1"/>
          </p:cNvSpPr>
          <p:nvPr/>
        </p:nvSpPr>
        <p:spPr bwMode="auto">
          <a:xfrm>
            <a:off x="4564566" y="1078126"/>
            <a:ext cx="303459" cy="1696670"/>
          </a:xfrm>
          <a:prstGeom prst="rect">
            <a:avLst/>
          </a:prstGeom>
          <a:solidFill>
            <a:schemeClr val="bg1"/>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
        <p:nvSpPr>
          <p:cNvPr id="28" name="Text Box 12"/>
          <p:cNvSpPr txBox="1">
            <a:spLocks noChangeArrowheads="1"/>
          </p:cNvSpPr>
          <p:nvPr/>
        </p:nvSpPr>
        <p:spPr bwMode="auto">
          <a:xfrm>
            <a:off x="1120422" y="2492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FFFF00"/>
                </a:solidFill>
                <a:effectLst>
                  <a:outerShdw blurRad="38100" dist="38100" dir="2700000" algn="tl">
                    <a:srgbClr val="000000">
                      <a:alpha val="43137"/>
                    </a:srgbClr>
                  </a:outerShdw>
                </a:effectLst>
              </a:rPr>
              <a:t>Israel</a:t>
            </a:r>
          </a:p>
        </p:txBody>
      </p:sp>
      <p:sp>
        <p:nvSpPr>
          <p:cNvPr id="29" name="Text Box 13"/>
          <p:cNvSpPr txBox="1">
            <a:spLocks noChangeArrowheads="1"/>
          </p:cNvSpPr>
          <p:nvPr/>
        </p:nvSpPr>
        <p:spPr bwMode="auto">
          <a:xfrm>
            <a:off x="5159022" y="24288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chemeClr val="bg1"/>
                </a:solidFill>
                <a:effectLst>
                  <a:outerShdw blurRad="38100" dist="38100" dir="2700000" algn="tl">
                    <a:srgbClr val="000000">
                      <a:alpha val="43137"/>
                    </a:srgbClr>
                  </a:outerShdw>
                </a:effectLst>
              </a:rPr>
              <a:t>Judah</a:t>
            </a:r>
          </a:p>
        </p:txBody>
      </p:sp>
      <p:sp>
        <p:nvSpPr>
          <p:cNvPr id="41" name="Text Box 30"/>
          <p:cNvSpPr txBox="1">
            <a:spLocks noChangeArrowheads="1"/>
          </p:cNvSpPr>
          <p:nvPr/>
        </p:nvSpPr>
        <p:spPr bwMode="auto">
          <a:xfrm>
            <a:off x="4969682" y="1595458"/>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Hezekiah, 715-686</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cxnSp>
        <p:nvCxnSpPr>
          <p:cNvPr id="6" name="Straight Connector 5"/>
          <p:cNvCxnSpPr/>
          <p:nvPr/>
        </p:nvCxnSpPr>
        <p:spPr>
          <a:xfrm>
            <a:off x="1670094" y="361554"/>
            <a:ext cx="1524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670094" y="361554"/>
            <a:ext cx="1524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a:spLocks noChangeArrowheads="1"/>
          </p:cNvSpPr>
          <p:nvPr/>
        </p:nvSpPr>
        <p:spPr bwMode="auto">
          <a:xfrm>
            <a:off x="4562190" y="2785444"/>
            <a:ext cx="303459" cy="3005756"/>
          </a:xfrm>
          <a:prstGeom prst="rect">
            <a:avLst/>
          </a:prstGeom>
          <a:solidFill>
            <a:srgbClr val="FFFF00"/>
          </a:solidFill>
          <a:ln w="9525">
            <a:solidFill>
              <a:srgbClr val="000000"/>
            </a:solidFill>
            <a:miter lim="800000"/>
            <a:headEnd/>
            <a:tailEnd/>
          </a:ln>
          <a:effectLst/>
          <a:extLst/>
        </p:spPr>
        <p:txBody>
          <a:bodyPr wrap="none" anchor="ctr"/>
          <a:lstStyle/>
          <a:p>
            <a:pPr algn="ctr"/>
            <a:endParaRPr lang="en-US" altLang="en-US" sz="2400">
              <a:solidFill>
                <a:schemeClr val="bg1"/>
              </a:solidFill>
              <a:latin typeface="Arial Black" panose="020B0A04020102090204" pitchFamily="34" charset="0"/>
            </a:endParaRPr>
          </a:p>
        </p:txBody>
      </p:sp>
      <p:sp>
        <p:nvSpPr>
          <p:cNvPr id="44" name="Text Box 30"/>
          <p:cNvSpPr txBox="1">
            <a:spLocks noChangeArrowheads="1"/>
          </p:cNvSpPr>
          <p:nvPr/>
        </p:nvSpPr>
        <p:spPr bwMode="auto">
          <a:xfrm>
            <a:off x="4965965" y="4114800"/>
            <a:ext cx="3798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solidFill>
                  <a:srgbClr val="FFFF00"/>
                </a:solidFill>
                <a:effectLst>
                  <a:outerShdw blurRad="38100" dist="38100" dir="2700000" algn="tl">
                    <a:srgbClr val="000000">
                      <a:alpha val="43137"/>
                    </a:srgbClr>
                  </a:outerShdw>
                </a:effectLst>
                <a:latin typeface="Arial Black" panose="020B0A04020102090204" pitchFamily="34" charset="0"/>
              </a:rPr>
              <a:t>Manasseh, 686-642</a:t>
            </a:r>
            <a:endParaRPr lang="en-US" altLang="en-US" sz="2400" dirty="0">
              <a:effectLst>
                <a:outerShdw blurRad="38100" dist="38100" dir="2700000" algn="tl">
                  <a:srgbClr val="000000">
                    <a:alpha val="43137"/>
                  </a:srgbClr>
                </a:outerShdw>
              </a:effectLst>
              <a:latin typeface="Arial Black" panose="020B0A04020102090204" pitchFamily="34" charset="0"/>
            </a:endParaRPr>
          </a:p>
        </p:txBody>
      </p:sp>
      <p:sp>
        <p:nvSpPr>
          <p:cNvPr id="27" name="6-Point Star 26"/>
          <p:cNvSpPr/>
          <p:nvPr/>
        </p:nvSpPr>
        <p:spPr>
          <a:xfrm>
            <a:off x="4551848" y="5848961"/>
            <a:ext cx="343502" cy="687003"/>
          </a:xfrm>
          <a:custGeom>
            <a:avLst/>
            <a:gdLst>
              <a:gd name="connsiteX0" fmla="*/ 0 w 687003"/>
              <a:gd name="connsiteY0" fmla="*/ 171751 h 687003"/>
              <a:gd name="connsiteX1" fmla="*/ 228999 w 687003"/>
              <a:gd name="connsiteY1" fmla="*/ 171748 h 687003"/>
              <a:gd name="connsiteX2" fmla="*/ 343502 w 687003"/>
              <a:gd name="connsiteY2" fmla="*/ 0 h 687003"/>
              <a:gd name="connsiteX3" fmla="*/ 458004 w 687003"/>
              <a:gd name="connsiteY3" fmla="*/ 171748 h 687003"/>
              <a:gd name="connsiteX4" fmla="*/ 687003 w 687003"/>
              <a:gd name="connsiteY4" fmla="*/ 171751 h 687003"/>
              <a:gd name="connsiteX5" fmla="*/ 572506 w 687003"/>
              <a:gd name="connsiteY5" fmla="*/ 343502 h 687003"/>
              <a:gd name="connsiteX6" fmla="*/ 687003 w 687003"/>
              <a:gd name="connsiteY6" fmla="*/ 515252 h 687003"/>
              <a:gd name="connsiteX7" fmla="*/ 458004 w 687003"/>
              <a:gd name="connsiteY7" fmla="*/ 515255 h 687003"/>
              <a:gd name="connsiteX8" fmla="*/ 343502 w 687003"/>
              <a:gd name="connsiteY8" fmla="*/ 687003 h 687003"/>
              <a:gd name="connsiteX9" fmla="*/ 228999 w 687003"/>
              <a:gd name="connsiteY9" fmla="*/ 515255 h 687003"/>
              <a:gd name="connsiteX10" fmla="*/ 0 w 687003"/>
              <a:gd name="connsiteY10" fmla="*/ 515252 h 687003"/>
              <a:gd name="connsiteX11" fmla="*/ 114497 w 687003"/>
              <a:gd name="connsiteY11" fmla="*/ 343502 h 687003"/>
              <a:gd name="connsiteX12" fmla="*/ 0 w 687003"/>
              <a:gd name="connsiteY12" fmla="*/ 171751 h 687003"/>
              <a:gd name="connsiteX0" fmla="*/ 0 w 687003"/>
              <a:gd name="connsiteY0" fmla="*/ 171751 h 687003"/>
              <a:gd name="connsiteX1" fmla="*/ 228999 w 687003"/>
              <a:gd name="connsiteY1" fmla="*/ 171748 h 687003"/>
              <a:gd name="connsiteX2" fmla="*/ 343502 w 687003"/>
              <a:gd name="connsiteY2" fmla="*/ 0 h 687003"/>
              <a:gd name="connsiteX3" fmla="*/ 458004 w 687003"/>
              <a:gd name="connsiteY3" fmla="*/ 171748 h 687003"/>
              <a:gd name="connsiteX4" fmla="*/ 572506 w 687003"/>
              <a:gd name="connsiteY4" fmla="*/ 343502 h 687003"/>
              <a:gd name="connsiteX5" fmla="*/ 687003 w 687003"/>
              <a:gd name="connsiteY5" fmla="*/ 515252 h 687003"/>
              <a:gd name="connsiteX6" fmla="*/ 458004 w 687003"/>
              <a:gd name="connsiteY6" fmla="*/ 515255 h 687003"/>
              <a:gd name="connsiteX7" fmla="*/ 343502 w 687003"/>
              <a:gd name="connsiteY7" fmla="*/ 687003 h 687003"/>
              <a:gd name="connsiteX8" fmla="*/ 228999 w 687003"/>
              <a:gd name="connsiteY8" fmla="*/ 515255 h 687003"/>
              <a:gd name="connsiteX9" fmla="*/ 0 w 687003"/>
              <a:gd name="connsiteY9" fmla="*/ 515252 h 687003"/>
              <a:gd name="connsiteX10" fmla="*/ 114497 w 687003"/>
              <a:gd name="connsiteY10" fmla="*/ 343502 h 687003"/>
              <a:gd name="connsiteX11" fmla="*/ 0 w 687003"/>
              <a:gd name="connsiteY11" fmla="*/ 171751 h 687003"/>
              <a:gd name="connsiteX0" fmla="*/ 0 w 572506"/>
              <a:gd name="connsiteY0" fmla="*/ 171751 h 687003"/>
              <a:gd name="connsiteX1" fmla="*/ 228999 w 572506"/>
              <a:gd name="connsiteY1" fmla="*/ 171748 h 687003"/>
              <a:gd name="connsiteX2" fmla="*/ 343502 w 572506"/>
              <a:gd name="connsiteY2" fmla="*/ 0 h 687003"/>
              <a:gd name="connsiteX3" fmla="*/ 458004 w 572506"/>
              <a:gd name="connsiteY3" fmla="*/ 171748 h 687003"/>
              <a:gd name="connsiteX4" fmla="*/ 572506 w 572506"/>
              <a:gd name="connsiteY4" fmla="*/ 343502 h 687003"/>
              <a:gd name="connsiteX5" fmla="*/ 458004 w 572506"/>
              <a:gd name="connsiteY5" fmla="*/ 515255 h 687003"/>
              <a:gd name="connsiteX6" fmla="*/ 343502 w 572506"/>
              <a:gd name="connsiteY6" fmla="*/ 687003 h 687003"/>
              <a:gd name="connsiteX7" fmla="*/ 228999 w 572506"/>
              <a:gd name="connsiteY7" fmla="*/ 515255 h 687003"/>
              <a:gd name="connsiteX8" fmla="*/ 0 w 572506"/>
              <a:gd name="connsiteY8" fmla="*/ 515252 h 687003"/>
              <a:gd name="connsiteX9" fmla="*/ 114497 w 572506"/>
              <a:gd name="connsiteY9" fmla="*/ 343502 h 687003"/>
              <a:gd name="connsiteX10" fmla="*/ 0 w 572506"/>
              <a:gd name="connsiteY10"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171748 h 687003"/>
              <a:gd name="connsiteX4" fmla="*/ 458004 w 458004"/>
              <a:gd name="connsiteY4" fmla="*/ 515255 h 687003"/>
              <a:gd name="connsiteX5" fmla="*/ 343502 w 458004"/>
              <a:gd name="connsiteY5" fmla="*/ 687003 h 687003"/>
              <a:gd name="connsiteX6" fmla="*/ 228999 w 458004"/>
              <a:gd name="connsiteY6" fmla="*/ 515255 h 687003"/>
              <a:gd name="connsiteX7" fmla="*/ 0 w 458004"/>
              <a:gd name="connsiteY7" fmla="*/ 515252 h 687003"/>
              <a:gd name="connsiteX8" fmla="*/ 114497 w 458004"/>
              <a:gd name="connsiteY8" fmla="*/ 343502 h 687003"/>
              <a:gd name="connsiteX9" fmla="*/ 0 w 458004"/>
              <a:gd name="connsiteY9"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515255 h 687003"/>
              <a:gd name="connsiteX4" fmla="*/ 343502 w 458004"/>
              <a:gd name="connsiteY4" fmla="*/ 687003 h 687003"/>
              <a:gd name="connsiteX5" fmla="*/ 228999 w 458004"/>
              <a:gd name="connsiteY5" fmla="*/ 515255 h 687003"/>
              <a:gd name="connsiteX6" fmla="*/ 0 w 458004"/>
              <a:gd name="connsiteY6" fmla="*/ 515252 h 687003"/>
              <a:gd name="connsiteX7" fmla="*/ 114497 w 458004"/>
              <a:gd name="connsiteY7" fmla="*/ 343502 h 687003"/>
              <a:gd name="connsiteX8" fmla="*/ 0 w 458004"/>
              <a:gd name="connsiteY8"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515255 h 687003"/>
              <a:gd name="connsiteX4" fmla="*/ 343502 w 458004"/>
              <a:gd name="connsiteY4" fmla="*/ 687003 h 687003"/>
              <a:gd name="connsiteX5" fmla="*/ 228999 w 458004"/>
              <a:gd name="connsiteY5" fmla="*/ 515255 h 687003"/>
              <a:gd name="connsiteX6" fmla="*/ 0 w 458004"/>
              <a:gd name="connsiteY6" fmla="*/ 515252 h 687003"/>
              <a:gd name="connsiteX7" fmla="*/ 114497 w 458004"/>
              <a:gd name="connsiteY7" fmla="*/ 343502 h 687003"/>
              <a:gd name="connsiteX8" fmla="*/ 0 w 458004"/>
              <a:gd name="connsiteY8" fmla="*/ 171751 h 687003"/>
              <a:gd name="connsiteX0" fmla="*/ 0 w 458004"/>
              <a:gd name="connsiteY0" fmla="*/ 171751 h 687003"/>
              <a:gd name="connsiteX1" fmla="*/ 228999 w 458004"/>
              <a:gd name="connsiteY1" fmla="*/ 171748 h 687003"/>
              <a:gd name="connsiteX2" fmla="*/ 343502 w 458004"/>
              <a:gd name="connsiteY2" fmla="*/ 0 h 687003"/>
              <a:gd name="connsiteX3" fmla="*/ 458004 w 458004"/>
              <a:gd name="connsiteY3" fmla="*/ 515255 h 687003"/>
              <a:gd name="connsiteX4" fmla="*/ 343502 w 458004"/>
              <a:gd name="connsiteY4" fmla="*/ 687003 h 687003"/>
              <a:gd name="connsiteX5" fmla="*/ 228999 w 458004"/>
              <a:gd name="connsiteY5" fmla="*/ 515255 h 687003"/>
              <a:gd name="connsiteX6" fmla="*/ 0 w 458004"/>
              <a:gd name="connsiteY6" fmla="*/ 515252 h 687003"/>
              <a:gd name="connsiteX7" fmla="*/ 114497 w 458004"/>
              <a:gd name="connsiteY7" fmla="*/ 343502 h 687003"/>
              <a:gd name="connsiteX8" fmla="*/ 0 w 458004"/>
              <a:gd name="connsiteY8" fmla="*/ 171751 h 687003"/>
              <a:gd name="connsiteX0" fmla="*/ 0 w 343502"/>
              <a:gd name="connsiteY0" fmla="*/ 171751 h 687003"/>
              <a:gd name="connsiteX1" fmla="*/ 228999 w 343502"/>
              <a:gd name="connsiteY1" fmla="*/ 171748 h 687003"/>
              <a:gd name="connsiteX2" fmla="*/ 343502 w 343502"/>
              <a:gd name="connsiteY2" fmla="*/ 0 h 687003"/>
              <a:gd name="connsiteX3" fmla="*/ 343502 w 343502"/>
              <a:gd name="connsiteY3" fmla="*/ 687003 h 687003"/>
              <a:gd name="connsiteX4" fmla="*/ 228999 w 343502"/>
              <a:gd name="connsiteY4" fmla="*/ 515255 h 687003"/>
              <a:gd name="connsiteX5" fmla="*/ 0 w 343502"/>
              <a:gd name="connsiteY5" fmla="*/ 515252 h 687003"/>
              <a:gd name="connsiteX6" fmla="*/ 114497 w 343502"/>
              <a:gd name="connsiteY6" fmla="*/ 343502 h 687003"/>
              <a:gd name="connsiteX7" fmla="*/ 0 w 343502"/>
              <a:gd name="connsiteY7" fmla="*/ 171751 h 6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02" h="687003">
                <a:moveTo>
                  <a:pt x="0" y="171751"/>
                </a:moveTo>
                <a:lnTo>
                  <a:pt x="228999" y="171748"/>
                </a:lnTo>
                <a:lnTo>
                  <a:pt x="343502" y="0"/>
                </a:lnTo>
                <a:lnTo>
                  <a:pt x="343502" y="687003"/>
                </a:lnTo>
                <a:lnTo>
                  <a:pt x="228999" y="515255"/>
                </a:lnTo>
                <a:lnTo>
                  <a:pt x="0" y="515252"/>
                </a:lnTo>
                <a:lnTo>
                  <a:pt x="114497" y="343502"/>
                </a:lnTo>
                <a:lnTo>
                  <a:pt x="0" y="171751"/>
                </a:lnTo>
                <a:close/>
              </a:path>
            </a:pathLst>
          </a:cu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14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up)">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p:bldP spid="29" grpId="0"/>
      <p:bldP spid="41" grpId="0"/>
      <p:bldP spid="43" grpId="0" animBg="1"/>
      <p:bldP spid="44"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Manasseh</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causing to forget</a:t>
            </a:r>
            <a:endParaRPr lang="en-US" sz="3200" dirty="0">
              <a:solidFill>
                <a:schemeClr val="bg1"/>
              </a:solidFill>
              <a:effectLst>
                <a:outerShdw blurRad="38100" dist="38100" dir="2700000" algn="tl">
                  <a:srgbClr val="000000">
                    <a:alpha val="43137"/>
                  </a:srgbClr>
                </a:outerShdw>
              </a:effectLst>
              <a:latin typeface="MaidenWord" panose="00000400000000000000" pitchFamily="2" charset="0"/>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4245804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921A"/>
            </a:gs>
            <a:gs pos="49000">
              <a:srgbClr val="990033">
                <a:alpha val="80000"/>
              </a:srgbClr>
            </a:gs>
            <a:gs pos="54000">
              <a:srgbClr val="7A0029">
                <a:alpha val="74118"/>
              </a:srgbClr>
            </a:gs>
            <a:gs pos="100000">
              <a:srgbClr val="D5921A"/>
            </a:gs>
          </a:gsLst>
          <a:lin ang="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53622" y="5410200"/>
            <a:ext cx="4320820" cy="1786467"/>
            <a:chOff x="-53622" y="5410200"/>
            <a:chExt cx="4320820" cy="1786467"/>
          </a:xfrm>
        </p:grpSpPr>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31" name="Group 30"/>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2" name="Picture 31"/>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3" name="Picture 32"/>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24" name="Group 23"/>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7" name="Picture 26"/>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8" name="Picture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9" name="Picture 28"/>
              <p:cNvPicPr>
                <a:picLocks noChangeAspect="1"/>
              </p:cNvPicPr>
              <p:nvPr/>
            </p:nvPicPr>
            <p:blipFill rotWithShape="1">
              <a:blip r:embed="rId7" cstate="print">
                <a:extLst>
                  <a:ext uri="{BEBA8EAE-BF5A-486C-A8C5-ECC9F3942E4B}">
                    <a14:imgProps xmlns:a14="http://schemas.microsoft.com/office/drawing/2010/main">
                      <a14:imgLayer r:embed="rId3">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3">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41" name="Picture 40"/>
            <p:cNvPicPr>
              <a:picLocks noChangeAspect="1"/>
            </p:cNvPicPr>
            <p:nvPr/>
          </p:nvPicPr>
          <p:blipFill rotWithShape="1">
            <a:blip r:embed="rId9" cstate="print">
              <a:extLst>
                <a:ext uri="{BEBA8EAE-BF5A-486C-A8C5-ECC9F3942E4B}">
                  <a14:imgProps xmlns:a14="http://schemas.microsoft.com/office/drawing/2010/main">
                    <a14:imgLayer r:embed="rId3">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pic>
        <p:nvPicPr>
          <p:cNvPr id="13" name="Picture 1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6" name="TextBox 5"/>
          <p:cNvSpPr txBox="1"/>
          <p:nvPr/>
        </p:nvSpPr>
        <p:spPr>
          <a:xfrm>
            <a:off x="791399" y="6014662"/>
            <a:ext cx="2760321" cy="584775"/>
          </a:xfrm>
          <a:prstGeom prst="rect">
            <a:avLst/>
          </a:prstGeom>
          <a:noFill/>
        </p:spPr>
        <p:txBody>
          <a:bodyPr wrap="square" rtlCol="0">
            <a:spAutoFit/>
          </a:bodyPr>
          <a:lstStyle/>
          <a:p>
            <a:pPr algn="ctr"/>
            <a:r>
              <a:rPr lang="en-US" sz="3200" dirty="0">
                <a:ln w="3175">
                  <a:solidFill>
                    <a:srgbClr val="000000"/>
                  </a:solidFill>
                </a:ln>
                <a:solidFill>
                  <a:srgbClr val="FFFF00"/>
                </a:solidFill>
                <a:effectLst>
                  <a:glow rad="215900">
                    <a:srgbClr val="CC3300">
                      <a:alpha val="40000"/>
                    </a:srgbClr>
                  </a:glow>
                </a:effectLst>
                <a:latin typeface="Mitzvah" pitchFamily="2" charset="0"/>
              </a:rPr>
              <a:t>2</a:t>
            </a:r>
            <a:r>
              <a:rPr lang="en-US" sz="3200" dirty="0" smtClean="0">
                <a:ln w="3175">
                  <a:solidFill>
                    <a:srgbClr val="000000"/>
                  </a:solidFill>
                </a:ln>
                <a:solidFill>
                  <a:srgbClr val="FFFF00"/>
                </a:solidFill>
                <a:effectLst>
                  <a:glow rad="215900">
                    <a:srgbClr val="CC3300">
                      <a:alpha val="40000"/>
                    </a:srgbClr>
                  </a:glow>
                </a:effectLst>
                <a:latin typeface="Mitzvah" pitchFamily="2" charset="0"/>
              </a:rPr>
              <a:t> kings 20-22</a:t>
            </a:r>
            <a:endParaRPr lang="en-US" sz="3200" dirty="0">
              <a:ln w="3175">
                <a:solidFill>
                  <a:srgbClr val="000000"/>
                </a:solidFill>
              </a:ln>
              <a:solidFill>
                <a:srgbClr val="FFFF00"/>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235410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6414"/>
            </a:gs>
            <a:gs pos="49000">
              <a:srgbClr val="990033">
                <a:alpha val="80000"/>
              </a:srgbClr>
            </a:gs>
            <a:gs pos="54000">
              <a:srgbClr val="7A0029">
                <a:alpha val="74118"/>
              </a:srgbClr>
            </a:gs>
            <a:gs pos="100000">
              <a:srgbClr val="9B6414"/>
            </a:gs>
          </a:gsLst>
          <a:lin ang="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947" y="5913247"/>
            <a:ext cx="676696" cy="856577"/>
          </a:xfrm>
          <a:prstGeom prst="rect">
            <a:avLst/>
          </a:prstGeom>
          <a:effectLst>
            <a:glow rad="228600">
              <a:schemeClr val="accent4">
                <a:satMod val="175000"/>
                <a:alpha val="40000"/>
              </a:schemeClr>
            </a:glow>
          </a:effectLst>
        </p:spPr>
      </p:pic>
      <p:sp>
        <p:nvSpPr>
          <p:cNvPr id="12" name="TextBox 11"/>
          <p:cNvSpPr txBox="1"/>
          <p:nvPr/>
        </p:nvSpPr>
        <p:spPr>
          <a:xfrm>
            <a:off x="520241" y="762000"/>
            <a:ext cx="8166559"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Chron. 33:10-13 ~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the Lord spoke to Manasseh and his people, but they would not listen. </a:t>
            </a:r>
            <a:r>
              <a:rPr lang="en-US" sz="3200" baseline="30000"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Therefore the Lord brought upon them the captains of the army of the king of Assyria, who took Manasseh with hooks, bound him with bronze </a:t>
            </a:r>
            <a:r>
              <a:rPr lang="en-US" sz="3200" i="1" dirty="0">
                <a:solidFill>
                  <a:srgbClr val="FFFF00"/>
                </a:solidFill>
                <a:effectLst>
                  <a:outerShdw blurRad="38100" dist="38100" dir="2700000" algn="tl">
                    <a:srgbClr val="000000">
                      <a:alpha val="43137"/>
                    </a:srgbClr>
                  </a:outerShdw>
                </a:effectLst>
              </a:rPr>
              <a:t>fetters</a:t>
            </a:r>
            <a:r>
              <a:rPr lang="en-US" sz="3200" dirty="0">
                <a:solidFill>
                  <a:srgbClr val="FFFF00"/>
                </a:solidFill>
                <a:effectLst>
                  <a:outerShdw blurRad="38100" dist="38100" dir="2700000" algn="tl">
                    <a:srgbClr val="000000">
                      <a:alpha val="43137"/>
                    </a:srgbClr>
                  </a:outerShdw>
                </a:effectLst>
              </a:rPr>
              <a:t>, and carried him off to Babylon. </a:t>
            </a:r>
            <a:r>
              <a:rPr lang="en-US" sz="3200" baseline="30000"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when he was in affliction, </a:t>
            </a:r>
            <a:r>
              <a:rPr lang="en-US" sz="3200" dirty="0" smtClean="0">
                <a:solidFill>
                  <a:srgbClr val="FFFF00"/>
                </a:solidFill>
                <a:effectLst>
                  <a:outerShdw blurRad="38100" dist="38100" dir="2700000" algn="tl">
                    <a:srgbClr val="000000">
                      <a:alpha val="43137"/>
                    </a:srgbClr>
                  </a:outerShdw>
                </a:effectLst>
              </a:rPr>
              <a:t>he</a:t>
            </a:r>
            <a:endParaRPr lang="en-US" sz="3200" dirty="0">
              <a:solidFill>
                <a:srgbClr val="FFFF00"/>
              </a:solidFill>
              <a:effectLst>
                <a:outerShdw blurRad="38100" dist="38100" dir="2700000" algn="tl">
                  <a:srgbClr val="000000">
                    <a:alpha val="43137"/>
                  </a:srgbClr>
                </a:outerShdw>
              </a:effectLst>
            </a:endParaRPr>
          </a:p>
        </p:txBody>
      </p:sp>
      <p:grpSp>
        <p:nvGrpSpPr>
          <p:cNvPr id="14" name="Group 13"/>
          <p:cNvGrpSpPr/>
          <p:nvPr/>
        </p:nvGrpSpPr>
        <p:grpSpPr>
          <a:xfrm>
            <a:off x="-53622" y="5410200"/>
            <a:ext cx="4320820" cy="1786467"/>
            <a:chOff x="-53622" y="5410200"/>
            <a:chExt cx="4320820" cy="1786467"/>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53622" y="6553723"/>
              <a:ext cx="1047736" cy="642944"/>
            </a:xfrm>
            <a:prstGeom prst="rect">
              <a:avLst/>
            </a:prstGeom>
            <a:effectLst>
              <a:softEdge rad="63500"/>
            </a:effectLst>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31551" t="14708" r="30668" b="15108"/>
            <a:stretch/>
          </p:blipFill>
          <p:spPr>
            <a:xfrm>
              <a:off x="613598" y="5587612"/>
              <a:ext cx="3095764" cy="1272199"/>
            </a:xfrm>
            <a:prstGeom prst="rect">
              <a:avLst/>
            </a:prstGeom>
            <a:effectLst>
              <a:outerShdw blurRad="152400" dist="381000" dir="2700000" algn="tl" rotWithShape="0">
                <a:prstClr val="black">
                  <a:alpha val="25000"/>
                </a:prstClr>
              </a:outerShdw>
              <a:softEdge rad="63500"/>
            </a:effectLst>
          </p:spPr>
        </p:pic>
        <p:grpSp>
          <p:nvGrpSpPr>
            <p:cNvPr id="17" name="Group 16"/>
            <p:cNvGrpSpPr/>
            <p:nvPr/>
          </p:nvGrpSpPr>
          <p:grpSpPr>
            <a:xfrm>
              <a:off x="3551718" y="5410200"/>
              <a:ext cx="715480" cy="1580179"/>
              <a:chOff x="6270720" y="68237"/>
              <a:chExt cx="2245482" cy="6828804"/>
            </a:xfrm>
            <a:effectLst>
              <a:outerShdw blurRad="152400" dist="381000" dir="2700000" algn="tl" rotWithShape="0">
                <a:prstClr val="black">
                  <a:alpha val="25000"/>
                </a:prstClr>
              </a:outerShdw>
            </a:effectLst>
          </p:grpSpPr>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7084594" y="293706"/>
                <a:ext cx="831855" cy="127275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6877444" y="5964086"/>
                <a:ext cx="1039005" cy="932955"/>
              </a:xfrm>
              <a:prstGeom prst="rect">
                <a:avLst/>
              </a:prstGeom>
              <a:effectLst>
                <a:softEdge rad="63500"/>
              </a:effectLst>
            </p:spPr>
          </p:pic>
          <p:pic>
            <p:nvPicPr>
              <p:cNvPr id="36" name="Picture 35"/>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8350" t="5698" r="8000" b="7447"/>
              <a:stretch/>
            </p:blipFill>
            <p:spPr>
              <a:xfrm>
                <a:off x="6270720" y="68237"/>
                <a:ext cx="2245482" cy="6803741"/>
              </a:xfrm>
              <a:prstGeom prst="rect">
                <a:avLst/>
              </a:prstGeom>
              <a:effectLst>
                <a:softEdge rad="63500"/>
              </a:effectLst>
            </p:spPr>
          </p:pic>
        </p:grpSp>
        <p:grpSp>
          <p:nvGrpSpPr>
            <p:cNvPr id="18" name="Group 17"/>
            <p:cNvGrpSpPr/>
            <p:nvPr/>
          </p:nvGrpSpPr>
          <p:grpSpPr>
            <a:xfrm>
              <a:off x="0" y="5410200"/>
              <a:ext cx="791399" cy="1625415"/>
              <a:chOff x="409005" y="68237"/>
              <a:chExt cx="2483748" cy="7024295"/>
            </a:xfrm>
            <a:effectLst>
              <a:outerShdw blurRad="152400" dist="381000" dir="2700000" algn="tl" rotWithShape="0">
                <a:prstClr val="black">
                  <a:alpha val="25000"/>
                </a:prstClr>
              </a:outerShdw>
            </a:effectLst>
          </p:grpSpPr>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2072" b="14476" l="17434" r="22451"/>
                        </a14:imgEffect>
                      </a14:imgLayer>
                    </a14:imgProps>
                  </a:ext>
                  <a:ext uri="{28A0092B-C50C-407E-A947-70E740481C1C}">
                    <a14:useLocalDpi xmlns:a14="http://schemas.microsoft.com/office/drawing/2010/main" val="0"/>
                  </a:ext>
                </a:extLst>
              </a:blip>
              <a:srcRect l="16807" t="522" r="76922" b="83973"/>
              <a:stretch/>
            </p:blipFill>
            <p:spPr>
              <a:xfrm>
                <a:off x="1199495" y="68237"/>
                <a:ext cx="842247" cy="1173708"/>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333" b="94788" l="9707" r="89927"/>
                        </a14:imgEffect>
                      </a14:imgLayer>
                    </a14:imgProps>
                  </a:ext>
                  <a:ext uri="{28A0092B-C50C-407E-A947-70E740481C1C}">
                    <a14:useLocalDpi xmlns:a14="http://schemas.microsoft.com/office/drawing/2010/main" val="0"/>
                  </a:ext>
                </a:extLst>
              </a:blip>
              <a:srcRect l="6615" t="5698" r="67226" b="7447"/>
              <a:stretch/>
            </p:blipFill>
            <p:spPr>
              <a:xfrm>
                <a:off x="409005" y="68237"/>
                <a:ext cx="2483748" cy="6803741"/>
              </a:xfrm>
              <a:prstGeom prst="rect">
                <a:avLst/>
              </a:prstGeom>
              <a:effectLst>
                <a:softEdge rad="63500"/>
              </a:effectLst>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4">
                        <a14:imgEffect>
                          <a14:backgroundRemoval t="82300" b="96408" l="6068" r="29221"/>
                        </a14:imgEffect>
                      </a14:imgLayer>
                    </a14:imgProps>
                  </a:ext>
                  <a:ext uri="{28A0092B-C50C-407E-A947-70E740481C1C}">
                    <a14:useLocalDpi xmlns:a14="http://schemas.microsoft.com/office/drawing/2010/main" val="0"/>
                  </a:ext>
                </a:extLst>
              </a:blip>
              <a:srcRect l="3174" t="80537" r="67885" b="1828"/>
              <a:stretch/>
            </p:blipFill>
            <p:spPr>
              <a:xfrm>
                <a:off x="739036" y="5796339"/>
                <a:ext cx="2041742" cy="1296193"/>
              </a:xfrm>
              <a:prstGeom prst="rect">
                <a:avLst/>
              </a:prstGeom>
              <a:effectLst>
                <a:softEdge rad="63500"/>
              </a:effectLst>
            </p:spPr>
          </p:pic>
        </p:grpSp>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4">
                      <a14:imgEffect>
                        <a14:backgroundRemoval t="83984" b="95707" l="75276" r="89384"/>
                      </a14:imgEffect>
                    </a14:imgLayer>
                  </a14:imgProps>
                </a:ext>
                <a:ext uri="{28A0092B-C50C-407E-A947-70E740481C1C}">
                  <a14:useLocalDpi xmlns:a14="http://schemas.microsoft.com/office/drawing/2010/main" val="0"/>
                </a:ext>
              </a:extLst>
            </a:blip>
            <a:srcRect l="73512" t="82519" r="8853" b="2828"/>
            <a:stretch/>
          </p:blipFill>
          <p:spPr>
            <a:xfrm>
              <a:off x="3682060" y="6625739"/>
              <a:ext cx="484705" cy="420698"/>
            </a:xfrm>
            <a:prstGeom prst="rect">
              <a:avLst/>
            </a:prstGeom>
            <a:ln>
              <a:solidFill>
                <a:schemeClr val="accent1"/>
              </a:solidFill>
            </a:ln>
            <a:effectLst>
              <a:softEdge rad="31750"/>
            </a:effectLst>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3537213" y="6653543"/>
              <a:ext cx="640264" cy="62584"/>
            </a:xfrm>
            <a:prstGeom prst="rect">
              <a:avLst/>
            </a:prstGeom>
          </p:spPr>
        </p:pic>
        <p:pic>
          <p:nvPicPr>
            <p:cNvPr id="22" name="Picture 21"/>
            <p:cNvPicPr>
              <a:picLocks noChangeAspect="1"/>
            </p:cNvPicPr>
            <p:nvPr/>
          </p:nvPicPr>
          <p:blipFill rotWithShape="1">
            <a:blip r:embed="rId10" cstate="print">
              <a:extLst>
                <a:ext uri="{BEBA8EAE-BF5A-486C-A8C5-ECC9F3942E4B}">
                  <a14:imgProps xmlns:a14="http://schemas.microsoft.com/office/drawing/2010/main">
                    <a14:imgLayer r:embed="rId4">
                      <a14:imgEffect>
                        <a14:backgroundRemoval t="82609" b="95251" l="71232" r="91741"/>
                      </a14:imgEffect>
                    </a14:imgLayer>
                  </a14:imgProps>
                </a:ext>
                <a:ext uri="{28A0092B-C50C-407E-A947-70E740481C1C}">
                  <a14:useLocalDpi xmlns:a14="http://schemas.microsoft.com/office/drawing/2010/main" val="0"/>
                </a:ext>
              </a:extLst>
            </a:blip>
            <a:srcRect l="76306" t="81814" r="8528" b="16469"/>
            <a:stretch/>
          </p:blipFill>
          <p:spPr>
            <a:xfrm>
              <a:off x="82506" y="6673542"/>
              <a:ext cx="640264" cy="62584"/>
            </a:xfrm>
            <a:prstGeom prst="rect">
              <a:avLst/>
            </a:prstGeom>
          </p:spPr>
        </p:pic>
      </p:grpSp>
      <p:sp>
        <p:nvSpPr>
          <p:cNvPr id="37" name="TextBox 36"/>
          <p:cNvSpPr txBox="1"/>
          <p:nvPr/>
        </p:nvSpPr>
        <p:spPr>
          <a:xfrm>
            <a:off x="791399" y="6014662"/>
            <a:ext cx="2760321" cy="584775"/>
          </a:xfrm>
          <a:prstGeom prst="rect">
            <a:avLst/>
          </a:prstGeom>
          <a:noFill/>
        </p:spPr>
        <p:txBody>
          <a:bodyPr wrap="square" rtlCol="0">
            <a:spAutoFit/>
          </a:bodyPr>
          <a:lstStyle/>
          <a:p>
            <a:pPr algn="ctr"/>
            <a:r>
              <a:rPr lang="en-US" sz="3200" dirty="0" smtClean="0">
                <a:ln w="3175">
                  <a:solidFill>
                    <a:srgbClr val="000000"/>
                  </a:solidFill>
                </a:ln>
                <a:solidFill>
                  <a:srgbClr val="EAD536"/>
                </a:solidFill>
                <a:effectLst>
                  <a:glow rad="215900">
                    <a:srgbClr val="CC3300">
                      <a:alpha val="40000"/>
                    </a:srgbClr>
                  </a:glow>
                </a:effectLst>
                <a:latin typeface="Mitzvah" pitchFamily="2" charset="0"/>
              </a:rPr>
              <a:t>2 kings 20-22</a:t>
            </a:r>
            <a:endParaRPr lang="en-US" sz="3200" dirty="0">
              <a:ln w="3175">
                <a:solidFill>
                  <a:srgbClr val="000000"/>
                </a:solidFill>
              </a:ln>
              <a:solidFill>
                <a:srgbClr val="EAD536"/>
              </a:solidFill>
              <a:effectLst>
                <a:glow rad="215900">
                  <a:srgbClr val="CC3300">
                    <a:alpha val="40000"/>
                  </a:srgbClr>
                </a:glow>
              </a:effectLst>
              <a:latin typeface="Mitzvah" pitchFamily="2" charset="0"/>
            </a:endParaRPr>
          </a:p>
        </p:txBody>
      </p:sp>
    </p:spTree>
    <p:extLst>
      <p:ext uri="{BB962C8B-B14F-4D97-AF65-F5344CB8AC3E}">
        <p14:creationId xmlns:p14="http://schemas.microsoft.com/office/powerpoint/2010/main" val="2492763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King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ings">
      <a:majorFont>
        <a:latin typeface="MaidenWord"/>
        <a:ea typeface=""/>
        <a:cs typeface=""/>
      </a:majorFont>
      <a:minorFont>
        <a:latin typeface="MaidenWor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smtClean="0">
            <a:solidFill>
              <a:srgbClr val="FFFF00"/>
            </a:solidFill>
            <a:effectLst>
              <a:outerShdw blurRad="38100" dist="38100" dir="2700000" algn="tl">
                <a:srgbClr val="000000">
                  <a:alpha val="43137"/>
                </a:srgbClr>
              </a:outerShdw>
            </a:effectLst>
            <a:latin typeface="MaidenWord" panose="00000400000000000000" pitchFamily="2" charset="0"/>
          </a:defRPr>
        </a:defPPr>
      </a:lstStyle>
    </a:txDef>
  </a:objectDefaults>
  <a:extraClrSchemeLst/>
  <a:extLst>
    <a:ext uri="{05A4C25C-085E-4340-85A3-A5531E510DB2}">
      <thm15:themeFamily xmlns:thm15="http://schemas.microsoft.com/office/thememl/2012/main" name="Kings.potx" id="{66D17BD1-C6E7-4FF0-9D6D-56934ED5EE5B}" vid="{DE0AA5EA-81AB-4992-8BE1-95F5B3A4E84E}"/>
    </a:ext>
  </a:extLst>
</a:theme>
</file>

<file path=docProps/app.xml><?xml version="1.0" encoding="utf-8"?>
<Properties xmlns="http://schemas.openxmlformats.org/officeDocument/2006/extended-properties" xmlns:vt="http://schemas.openxmlformats.org/officeDocument/2006/docPropsVTypes">
  <Template>Kings</Template>
  <TotalTime>1787</TotalTime>
  <Words>574</Words>
  <Application>Microsoft Office PowerPoint</Application>
  <PresentationFormat>On-screen Show (4:3)</PresentationFormat>
  <Paragraphs>71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MaidenWord</vt:lpstr>
      <vt:lpstr>Arial Black</vt:lpstr>
      <vt:lpstr>Arial</vt:lpstr>
      <vt:lpstr>Mitzvah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2015-01-12T21:46:29Z</dcterms:created>
  <dcterms:modified xsi:type="dcterms:W3CDTF">2015-01-21T23:22:45Z</dcterms:modified>
</cp:coreProperties>
</file>